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35" r:id="rId1"/>
  </p:sldMasterIdLst>
  <p:notesMasterIdLst>
    <p:notesMasterId r:id="rId91"/>
  </p:notesMasterIdLst>
  <p:handoutMasterIdLst>
    <p:handoutMasterId r:id="rId92"/>
  </p:handoutMasterIdLst>
  <p:sldIdLst>
    <p:sldId id="256" r:id="rId2"/>
    <p:sldId id="419" r:id="rId3"/>
    <p:sldId id="527" r:id="rId4"/>
    <p:sldId id="522" r:id="rId5"/>
    <p:sldId id="523" r:id="rId6"/>
    <p:sldId id="524" r:id="rId7"/>
    <p:sldId id="525" r:id="rId8"/>
    <p:sldId id="414" r:id="rId9"/>
    <p:sldId id="364" r:id="rId10"/>
    <p:sldId id="415" r:id="rId11"/>
    <p:sldId id="367" r:id="rId12"/>
    <p:sldId id="376" r:id="rId13"/>
    <p:sldId id="370" r:id="rId14"/>
    <p:sldId id="444" r:id="rId15"/>
    <p:sldId id="538" r:id="rId16"/>
    <p:sldId id="539" r:id="rId17"/>
    <p:sldId id="431" r:id="rId18"/>
    <p:sldId id="540" r:id="rId19"/>
    <p:sldId id="534" r:id="rId20"/>
    <p:sldId id="535" r:id="rId21"/>
    <p:sldId id="585" r:id="rId22"/>
    <p:sldId id="542" r:id="rId23"/>
    <p:sldId id="600" r:id="rId24"/>
    <p:sldId id="541" r:id="rId25"/>
    <p:sldId id="377" r:id="rId26"/>
    <p:sldId id="586" r:id="rId27"/>
    <p:sldId id="587" r:id="rId28"/>
    <p:sldId id="588" r:id="rId29"/>
    <p:sldId id="601" r:id="rId30"/>
    <p:sldId id="544" r:id="rId31"/>
    <p:sldId id="589" r:id="rId32"/>
    <p:sldId id="590" r:id="rId33"/>
    <p:sldId id="610" r:id="rId34"/>
    <p:sldId id="592" r:id="rId35"/>
    <p:sldId id="593" r:id="rId36"/>
    <p:sldId id="594" r:id="rId37"/>
    <p:sldId id="546" r:id="rId38"/>
    <p:sldId id="602" r:id="rId39"/>
    <p:sldId id="584" r:id="rId40"/>
    <p:sldId id="603" r:id="rId41"/>
    <p:sldId id="604" r:id="rId42"/>
    <p:sldId id="549" r:id="rId43"/>
    <p:sldId id="599" r:id="rId44"/>
    <p:sldId id="611" r:id="rId45"/>
    <p:sldId id="605" r:id="rId46"/>
    <p:sldId id="547" r:id="rId47"/>
    <p:sldId id="612" r:id="rId48"/>
    <p:sldId id="381" r:id="rId49"/>
    <p:sldId id="509" r:id="rId50"/>
    <p:sldId id="458" r:id="rId51"/>
    <p:sldId id="606" r:id="rId52"/>
    <p:sldId id="607" r:id="rId53"/>
    <p:sldId id="581" r:id="rId54"/>
    <p:sldId id="574" r:id="rId55"/>
    <p:sldId id="557" r:id="rId56"/>
    <p:sldId id="561" r:id="rId57"/>
    <p:sldId id="562" r:id="rId58"/>
    <p:sldId id="467" r:id="rId59"/>
    <p:sldId id="563" r:id="rId60"/>
    <p:sldId id="575" r:id="rId61"/>
    <p:sldId id="576" r:id="rId62"/>
    <p:sldId id="583" r:id="rId63"/>
    <p:sldId id="564" r:id="rId64"/>
    <p:sldId id="565" r:id="rId65"/>
    <p:sldId id="378" r:id="rId66"/>
    <p:sldId id="472" r:id="rId67"/>
    <p:sldId id="608" r:id="rId68"/>
    <p:sldId id="477" r:id="rId69"/>
    <p:sldId id="567" r:id="rId70"/>
    <p:sldId id="423" r:id="rId71"/>
    <p:sldId id="479" r:id="rId72"/>
    <p:sldId id="481" r:id="rId73"/>
    <p:sldId id="482" r:id="rId74"/>
    <p:sldId id="487" r:id="rId75"/>
    <p:sldId id="568" r:id="rId76"/>
    <p:sldId id="577" r:id="rId77"/>
    <p:sldId id="387" r:id="rId78"/>
    <p:sldId id="569" r:id="rId79"/>
    <p:sldId id="570" r:id="rId80"/>
    <p:sldId id="571" r:id="rId81"/>
    <p:sldId id="579" r:id="rId82"/>
    <p:sldId id="578" r:id="rId83"/>
    <p:sldId id="390" r:id="rId84"/>
    <p:sldId id="591" r:id="rId85"/>
    <p:sldId id="428" r:id="rId86"/>
    <p:sldId id="442" r:id="rId87"/>
    <p:sldId id="443" r:id="rId88"/>
    <p:sldId id="580" r:id="rId89"/>
    <p:sldId id="409" r:id="rId9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44ABB"/>
    <a:srgbClr val="3973B4"/>
    <a:srgbClr val="FF12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52"/>
    <p:restoredTop sz="75365"/>
  </p:normalViewPr>
  <p:slideViewPr>
    <p:cSldViewPr>
      <p:cViewPr varScale="1">
        <p:scale>
          <a:sx n="64" d="100"/>
          <a:sy n="64" d="100"/>
        </p:scale>
        <p:origin x="488" y="176"/>
      </p:cViewPr>
      <p:guideLst>
        <p:guide orient="horz" pos="2160"/>
        <p:guide pos="2880"/>
      </p:guideLst>
    </p:cSldViewPr>
  </p:slideViewPr>
  <p:outlineViewPr>
    <p:cViewPr>
      <p:scale>
        <a:sx n="33" d="100"/>
        <a:sy n="33" d="100"/>
      </p:scale>
      <p:origin x="0" y="5904"/>
    </p:cViewPr>
  </p:outlineViewPr>
  <p:notesTextViewPr>
    <p:cViewPr>
      <p:scale>
        <a:sx n="100" d="100"/>
        <a:sy n="100" d="100"/>
      </p:scale>
      <p:origin x="0" y="0"/>
    </p:cViewPr>
  </p:notesTextViewPr>
  <p:sorterViewPr>
    <p:cViewPr>
      <p:scale>
        <a:sx n="66" d="100"/>
        <a:sy n="66" d="100"/>
      </p:scale>
      <p:origin x="0" y="-6111"/>
    </p:cViewPr>
  </p:sorterViewPr>
  <p:notesViewPr>
    <p:cSldViewPr>
      <p:cViewPr varScale="1">
        <p:scale>
          <a:sx n="93" d="100"/>
          <a:sy n="93" d="100"/>
        </p:scale>
        <p:origin x="-20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A3802A2B-1631-B84B-99C2-014984E024D8}" type="datetimeFigureOut">
              <a:rPr lang="en-US" altLang="en-US"/>
              <a:pPr>
                <a:defRPr/>
              </a:pPr>
              <a:t>8/21/18</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0E7E697-2677-8B4B-B062-49041D4115C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2765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40E23580-B91A-FE42-8BCC-63E0B9E7B18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Arial" pitchFamily="-111" charset="0"/>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B0203B6-6304-4040-84F8-A0AFD0397479}" type="slidenum">
              <a:rPr lang="en-US" altLang="en-US" sz="1200"/>
              <a:pPr/>
              <a:t>1</a:t>
            </a:fld>
            <a:endParaRPr lang="en-US" alt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altLang="en-US" dirty="0">
                <a:latin typeface="Arial" charset="0"/>
                <a:ea typeface="ＭＳ Ｐゴシック" charset="-128"/>
              </a:rPr>
              <a:t>Introduce Trainers, and have Participants introduce themselves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14</a:t>
            </a:fld>
            <a:endParaRPr lang="en-US" altLang="en-US"/>
          </a:p>
        </p:txBody>
      </p:sp>
    </p:spTree>
    <p:extLst>
      <p:ext uri="{BB962C8B-B14F-4D97-AF65-F5344CB8AC3E}">
        <p14:creationId xmlns:p14="http://schemas.microsoft.com/office/powerpoint/2010/main" val="772720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15</a:t>
            </a:fld>
            <a:endParaRPr lang="en-US" altLang="en-US"/>
          </a:p>
        </p:txBody>
      </p:sp>
    </p:spTree>
    <p:extLst>
      <p:ext uri="{BB962C8B-B14F-4D97-AF65-F5344CB8AC3E}">
        <p14:creationId xmlns:p14="http://schemas.microsoft.com/office/powerpoint/2010/main" val="932048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16</a:t>
            </a:fld>
            <a:endParaRPr lang="en-US" altLang="en-US"/>
          </a:p>
        </p:txBody>
      </p:sp>
    </p:spTree>
    <p:extLst>
      <p:ext uri="{BB962C8B-B14F-4D97-AF65-F5344CB8AC3E}">
        <p14:creationId xmlns:p14="http://schemas.microsoft.com/office/powerpoint/2010/main" val="1028610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18</a:t>
            </a:fld>
            <a:endParaRPr lang="en-US" altLang="en-US"/>
          </a:p>
        </p:txBody>
      </p:sp>
    </p:spTree>
    <p:extLst>
      <p:ext uri="{BB962C8B-B14F-4D97-AF65-F5344CB8AC3E}">
        <p14:creationId xmlns:p14="http://schemas.microsoft.com/office/powerpoint/2010/main" val="39411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19</a:t>
            </a:fld>
            <a:endParaRPr lang="en-US" altLang="en-US"/>
          </a:p>
        </p:txBody>
      </p:sp>
    </p:spTree>
    <p:extLst>
      <p:ext uri="{BB962C8B-B14F-4D97-AF65-F5344CB8AC3E}">
        <p14:creationId xmlns:p14="http://schemas.microsoft.com/office/powerpoint/2010/main" val="1272943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20</a:t>
            </a:fld>
            <a:endParaRPr lang="en-US" altLang="en-US"/>
          </a:p>
        </p:txBody>
      </p:sp>
    </p:spTree>
    <p:extLst>
      <p:ext uri="{BB962C8B-B14F-4D97-AF65-F5344CB8AC3E}">
        <p14:creationId xmlns:p14="http://schemas.microsoft.com/office/powerpoint/2010/main" val="669224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21</a:t>
            </a:fld>
            <a:endParaRPr lang="en-US" altLang="en-US"/>
          </a:p>
        </p:txBody>
      </p:sp>
    </p:spTree>
    <p:extLst>
      <p:ext uri="{BB962C8B-B14F-4D97-AF65-F5344CB8AC3E}">
        <p14:creationId xmlns:p14="http://schemas.microsoft.com/office/powerpoint/2010/main" val="4055493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22</a:t>
            </a:fld>
            <a:endParaRPr lang="en-US" altLang="en-US"/>
          </a:p>
        </p:txBody>
      </p:sp>
    </p:spTree>
    <p:extLst>
      <p:ext uri="{BB962C8B-B14F-4D97-AF65-F5344CB8AC3E}">
        <p14:creationId xmlns:p14="http://schemas.microsoft.com/office/powerpoint/2010/main" val="115573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24</a:t>
            </a:fld>
            <a:endParaRPr lang="en-US" altLang="en-US"/>
          </a:p>
        </p:txBody>
      </p:sp>
    </p:spTree>
    <p:extLst>
      <p:ext uri="{BB962C8B-B14F-4D97-AF65-F5344CB8AC3E}">
        <p14:creationId xmlns:p14="http://schemas.microsoft.com/office/powerpoint/2010/main" val="115730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25</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FC628E0-09DE-B149-80A0-77A8B924FC0A}" type="slidenum">
              <a:rPr lang="en-US" altLang="en-US" sz="1200"/>
              <a:pPr/>
              <a:t>2</a:t>
            </a:fld>
            <a:endParaRPr lang="en-US" altLang="en-US" sz="12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ja-JP">
              <a:latin typeface="Arial" charset="0"/>
              <a:ea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26</a:t>
            </a:fld>
            <a:endParaRPr lang="en-US" altLang="en-US"/>
          </a:p>
        </p:txBody>
      </p:sp>
    </p:spTree>
    <p:extLst>
      <p:ext uri="{BB962C8B-B14F-4D97-AF65-F5344CB8AC3E}">
        <p14:creationId xmlns:p14="http://schemas.microsoft.com/office/powerpoint/2010/main" val="3836657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34</a:t>
            </a:fld>
            <a:endParaRPr lang="en-US" altLang="en-US"/>
          </a:p>
        </p:txBody>
      </p:sp>
    </p:spTree>
    <p:extLst>
      <p:ext uri="{BB962C8B-B14F-4D97-AF65-F5344CB8AC3E}">
        <p14:creationId xmlns:p14="http://schemas.microsoft.com/office/powerpoint/2010/main" val="1009111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35</a:t>
            </a:fld>
            <a:endParaRPr lang="en-US" altLang="en-US"/>
          </a:p>
        </p:txBody>
      </p:sp>
    </p:spTree>
    <p:extLst>
      <p:ext uri="{BB962C8B-B14F-4D97-AF65-F5344CB8AC3E}">
        <p14:creationId xmlns:p14="http://schemas.microsoft.com/office/powerpoint/2010/main" val="3332083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36</a:t>
            </a:fld>
            <a:endParaRPr lang="en-US" altLang="en-US"/>
          </a:p>
        </p:txBody>
      </p:sp>
    </p:spTree>
    <p:extLst>
      <p:ext uri="{BB962C8B-B14F-4D97-AF65-F5344CB8AC3E}">
        <p14:creationId xmlns:p14="http://schemas.microsoft.com/office/powerpoint/2010/main" val="315797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37</a:t>
            </a:fld>
            <a:endParaRPr lang="en-US" altLang="en-US"/>
          </a:p>
        </p:txBody>
      </p:sp>
    </p:spTree>
    <p:extLst>
      <p:ext uri="{BB962C8B-B14F-4D97-AF65-F5344CB8AC3E}">
        <p14:creationId xmlns:p14="http://schemas.microsoft.com/office/powerpoint/2010/main" val="1833219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8F26BFD4-70AC-4C48-8FD0-11F92F1B22B4}" type="slidenum">
              <a:rPr lang="en-US" altLang="en-US" sz="1200"/>
              <a:pPr/>
              <a:t>39</a:t>
            </a:fld>
            <a:endParaRPr lang="en-US" altLang="en-US" sz="120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extLst>
      <p:ext uri="{BB962C8B-B14F-4D97-AF65-F5344CB8AC3E}">
        <p14:creationId xmlns:p14="http://schemas.microsoft.com/office/powerpoint/2010/main" val="488189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46</a:t>
            </a:fld>
            <a:endParaRPr lang="en-US" altLang="en-US"/>
          </a:p>
        </p:txBody>
      </p:sp>
    </p:spTree>
    <p:extLst>
      <p:ext uri="{BB962C8B-B14F-4D97-AF65-F5344CB8AC3E}">
        <p14:creationId xmlns:p14="http://schemas.microsoft.com/office/powerpoint/2010/main" val="335038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C453C7D0-9B0E-4041-BF01-0A15EB72370A}" type="slidenum">
              <a:rPr lang="en-US" altLang="en-US" sz="1200"/>
              <a:pPr/>
              <a:t>48</a:t>
            </a:fld>
            <a:endParaRPr lang="en-US" alt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53</a:t>
            </a:fld>
            <a:endParaRPr lang="en-US" altLang="en-US"/>
          </a:p>
        </p:txBody>
      </p:sp>
    </p:spTree>
    <p:extLst>
      <p:ext uri="{BB962C8B-B14F-4D97-AF65-F5344CB8AC3E}">
        <p14:creationId xmlns:p14="http://schemas.microsoft.com/office/powerpoint/2010/main" val="1748783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57</a:t>
            </a:fld>
            <a:endParaRPr lang="en-US" altLang="en-US"/>
          </a:p>
        </p:txBody>
      </p:sp>
    </p:spTree>
    <p:extLst>
      <p:ext uri="{BB962C8B-B14F-4D97-AF65-F5344CB8AC3E}">
        <p14:creationId xmlns:p14="http://schemas.microsoft.com/office/powerpoint/2010/main" val="778702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3</a:t>
            </a:fld>
            <a:endParaRPr lang="en-US" altLang="en-US" sz="1200"/>
          </a:p>
        </p:txBody>
      </p:sp>
    </p:spTree>
    <p:extLst>
      <p:ext uri="{BB962C8B-B14F-4D97-AF65-F5344CB8AC3E}">
        <p14:creationId xmlns:p14="http://schemas.microsoft.com/office/powerpoint/2010/main" val="6132474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59</a:t>
            </a:fld>
            <a:endParaRPr lang="en-US" altLang="en-US"/>
          </a:p>
        </p:txBody>
      </p:sp>
    </p:spTree>
    <p:extLst>
      <p:ext uri="{BB962C8B-B14F-4D97-AF65-F5344CB8AC3E}">
        <p14:creationId xmlns:p14="http://schemas.microsoft.com/office/powerpoint/2010/main" val="3357430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60</a:t>
            </a:fld>
            <a:endParaRPr lang="en-US" altLang="en-US"/>
          </a:p>
        </p:txBody>
      </p:sp>
    </p:spTree>
    <p:extLst>
      <p:ext uri="{BB962C8B-B14F-4D97-AF65-F5344CB8AC3E}">
        <p14:creationId xmlns:p14="http://schemas.microsoft.com/office/powerpoint/2010/main" val="894908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61</a:t>
            </a:fld>
            <a:endParaRPr lang="en-US" altLang="en-US"/>
          </a:p>
        </p:txBody>
      </p:sp>
    </p:spTree>
    <p:extLst>
      <p:ext uri="{BB962C8B-B14F-4D97-AF65-F5344CB8AC3E}">
        <p14:creationId xmlns:p14="http://schemas.microsoft.com/office/powerpoint/2010/main" val="1566073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63</a:t>
            </a:fld>
            <a:endParaRPr lang="en-US" altLang="en-US"/>
          </a:p>
        </p:txBody>
      </p:sp>
    </p:spTree>
    <p:extLst>
      <p:ext uri="{BB962C8B-B14F-4D97-AF65-F5344CB8AC3E}">
        <p14:creationId xmlns:p14="http://schemas.microsoft.com/office/powerpoint/2010/main" val="1946000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87CD16B-BF04-1447-BA21-73373D2CF642}" type="slidenum">
              <a:rPr lang="en-US" altLang="en-US" sz="1200"/>
              <a:pPr/>
              <a:t>65</a:t>
            </a:fld>
            <a:endParaRPr lang="en-US" alt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By filling in the last bar, you have created a bar chart. However, there’s something special about chart. What is different about this bar chart from the ones we have created before?</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Previous bar charts used a column from the table as the labels, and another column as the values.</a:t>
            </a:r>
          </a:p>
          <a:p>
            <a:pPr fontAlgn="ctr"/>
            <a:r>
              <a:rPr lang="en-US" sz="1200" b="0" i="0" kern="1200" dirty="0">
                <a:solidFill>
                  <a:schemeClr val="tx1"/>
                </a:solidFill>
                <a:effectLst/>
                <a:latin typeface="Arial" pitchFamily="-111" charset="0"/>
                <a:ea typeface="ＭＳ Ｐゴシック" pitchFamily="-111" charset="-128"/>
                <a:cs typeface="ＭＳ Ｐゴシック" pitchFamily="-111" charset="-128"/>
              </a:rPr>
              <a:t>In this bar chart, we are using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categories</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a column as the labels, and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as the value.</a:t>
            </a:r>
          </a:p>
          <a:p>
            <a:pPr fontAlgn="t"/>
            <a:r>
              <a:rPr lang="en-US" sz="1200" b="0" i="0" kern="1200" dirty="0">
                <a:solidFill>
                  <a:schemeClr val="tx1"/>
                </a:solidFill>
                <a:effectLst/>
                <a:latin typeface="Arial" pitchFamily="-111" charset="0"/>
                <a:ea typeface="ＭＳ Ｐゴシック" pitchFamily="-111" charset="-128"/>
                <a:cs typeface="ＭＳ Ｐゴシック" pitchFamily="-111" charset="-128"/>
              </a:rPr>
              <a:t>Here, we are looking at the Eye Color column, which contains categorical data. In this special kind of bar chart, we are computing the </a:t>
            </a:r>
            <a:r>
              <a:rPr lang="en-US" sz="1200" b="1" i="1" kern="1200" dirty="0">
                <a:solidFill>
                  <a:schemeClr val="tx1"/>
                </a:solidFill>
                <a:effectLst/>
                <a:latin typeface="Arial" pitchFamily="-111" charset="0"/>
                <a:ea typeface="ＭＳ Ｐゴシック" pitchFamily="-111" charset="-128"/>
                <a:cs typeface="ＭＳ Ｐゴシック" pitchFamily="-111" charset="-128"/>
              </a:rPr>
              <a:t>frequency</a:t>
            </a:r>
            <a:r>
              <a:rPr lang="en-US" sz="1200" b="0" i="0" kern="1200" dirty="0">
                <a:solidFill>
                  <a:schemeClr val="tx1"/>
                </a:solidFill>
                <a:effectLst/>
                <a:latin typeface="Arial" pitchFamily="-111" charset="0"/>
                <a:ea typeface="ＭＳ Ｐゴシック" pitchFamily="-111" charset="-128"/>
                <a:cs typeface="ＭＳ Ｐゴシック" pitchFamily="-111" charset="-128"/>
              </a:rPr>
              <a:t> of each category, and that frequency relates to the length of each bar. Since there are 3 people with brown eyes, the bar for Brown extends to 3 marks long.</a:t>
            </a:r>
          </a:p>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66</a:t>
            </a:fld>
            <a:endParaRPr lang="en-US" altLang="en-US"/>
          </a:p>
        </p:txBody>
      </p:sp>
    </p:spTree>
    <p:extLst>
      <p:ext uri="{BB962C8B-B14F-4D97-AF65-F5344CB8AC3E}">
        <p14:creationId xmlns:p14="http://schemas.microsoft.com/office/powerpoint/2010/main" val="18806794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67</a:t>
            </a:fld>
            <a:endParaRPr lang="en-US" altLang="en-US"/>
          </a:p>
        </p:txBody>
      </p:sp>
    </p:spTree>
    <p:extLst>
      <p:ext uri="{BB962C8B-B14F-4D97-AF65-F5344CB8AC3E}">
        <p14:creationId xmlns:p14="http://schemas.microsoft.com/office/powerpoint/2010/main" val="410346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68</a:t>
            </a:fld>
            <a:endParaRPr lang="en-US" altLang="en-US"/>
          </a:p>
        </p:txBody>
      </p:sp>
    </p:spTree>
    <p:extLst>
      <p:ext uri="{BB962C8B-B14F-4D97-AF65-F5344CB8AC3E}">
        <p14:creationId xmlns:p14="http://schemas.microsoft.com/office/powerpoint/2010/main" val="18226577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we still don't know if 7 comes up often enough for this to be a game worth playing! We've used our measures of center to figure out the most frequent number, but just @italic{how frequent is it}?  </a:t>
            </a:r>
            <a:r>
              <a:rPr lang="en-US"/>
              <a:t>We need some way of asking if 7 appears more than all the other numbers combined.</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69</a:t>
            </a:fld>
            <a:endParaRPr lang="en-US" altLang="en-US"/>
          </a:p>
        </p:txBody>
      </p:sp>
    </p:spTree>
    <p:extLst>
      <p:ext uri="{BB962C8B-B14F-4D97-AF65-F5344CB8AC3E}">
        <p14:creationId xmlns:p14="http://schemas.microsoft.com/office/powerpoint/2010/main" val="1283473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398E6B2-02A4-A844-8194-C08A9FC433C8}" type="slidenum">
              <a:rPr lang="en-US" altLang="en-US" sz="1200"/>
              <a:pPr/>
              <a:t>70</a:t>
            </a:fld>
            <a:endParaRPr lang="en-US" altLang="en-US" sz="120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5</a:t>
            </a:fld>
            <a:endParaRPr lang="en-US" altLang="en-US" sz="1200"/>
          </a:p>
        </p:txBody>
      </p:sp>
    </p:spTree>
    <p:extLst>
      <p:ext uri="{BB962C8B-B14F-4D97-AF65-F5344CB8AC3E}">
        <p14:creationId xmlns:p14="http://schemas.microsoft.com/office/powerpoint/2010/main" val="2077811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last: an Analysis question!!!</a:t>
            </a:r>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71</a:t>
            </a:fld>
            <a:endParaRPr lang="en-US" altLang="en-US"/>
          </a:p>
        </p:txBody>
      </p:sp>
    </p:spTree>
    <p:extLst>
      <p:ext uri="{BB962C8B-B14F-4D97-AF65-F5344CB8AC3E}">
        <p14:creationId xmlns:p14="http://schemas.microsoft.com/office/powerpoint/2010/main" val="2066629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72</a:t>
            </a:fld>
            <a:endParaRPr lang="en-US" altLang="en-US"/>
          </a:p>
        </p:txBody>
      </p:sp>
    </p:spTree>
    <p:extLst>
      <p:ext uri="{BB962C8B-B14F-4D97-AF65-F5344CB8AC3E}">
        <p14:creationId xmlns:p14="http://schemas.microsoft.com/office/powerpoint/2010/main" val="17198332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42BFAB86-B42B-3642-B60F-1C8FCD0FD4BB}" type="slidenum">
              <a:rPr lang="en-US" altLang="en-US" sz="1200"/>
              <a:pPr/>
              <a:t>77</a:t>
            </a:fld>
            <a:endParaRPr lang="en-US" altLang="en-US" sz="120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B9889FF0-5D87-6A40-8088-64BB42548C9C}" type="slidenum">
              <a:rPr lang="en-US" altLang="en-US" sz="1200"/>
              <a:pPr/>
              <a:t>83</a:t>
            </a:fld>
            <a:endParaRPr lang="en-US" altLang="en-US" sz="120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part of a multi-facet pathway that we at Bootstrap have created. </a:t>
            </a:r>
            <a:r>
              <a:rPr lang="en-US" dirty="0" err="1"/>
              <a:t>Bootstrap:Physics</a:t>
            </a:r>
            <a:r>
              <a:rPr lang="en-US" dirty="0"/>
              <a:t> allows your physics teacher to integrate computing into a standard HS Physics class, and Bootstrap:Reactive</a:t>
            </a:r>
            <a:r>
              <a:rPr lang="en-US" baseline="0" dirty="0"/>
              <a:t> allows your students to go deeper into CS by </a:t>
            </a:r>
            <a:r>
              <a:rPr lang="en-US" i="1" baseline="0" dirty="0"/>
              <a:t>building on </a:t>
            </a:r>
            <a:r>
              <a:rPr lang="mr-IN" i="1" baseline="0" dirty="0"/>
              <a:t>–</a:t>
            </a:r>
            <a:r>
              <a:rPr lang="en-US" i="0" baseline="0" dirty="0"/>
              <a:t> rather than throwing away </a:t>
            </a:r>
            <a:r>
              <a:rPr lang="mr-IN" i="0" baseline="0" dirty="0"/>
              <a:t>–</a:t>
            </a:r>
            <a:r>
              <a:rPr lang="en-US" i="0" baseline="0" dirty="0"/>
              <a:t> what they’ve learned. But there’s also a new trend in CS, which is taking over universities and the corporate world: </a:t>
            </a:r>
            <a:r>
              <a:rPr lang="en-US" b="1" i="0" baseline="0" dirty="0"/>
              <a:t>Data Science</a:t>
            </a:r>
            <a:r>
              <a:rPr lang="en-US" b="1" i="1" baseline="0" dirty="0"/>
              <a:t>. </a:t>
            </a:r>
            <a:r>
              <a:rPr lang="en-US" b="0" i="0" baseline="0" dirty="0"/>
              <a:t>Here are just a few screenshots of major institutions that are pushing for Data Science. And now</a:t>
            </a:r>
            <a:r>
              <a:rPr lang="mr-IN" b="0" i="0" baseline="0" dirty="0"/>
              <a:t>…</a:t>
            </a:r>
            <a:r>
              <a:rPr lang="en-US" b="0" i="0" baseline="0" dirty="0"/>
              <a:t>Bootstrap is offering an introductory Data Science module for </a:t>
            </a:r>
            <a:r>
              <a:rPr lang="en-US" b="0" i="1" baseline="0" dirty="0"/>
              <a:t>middle or high school</a:t>
            </a:r>
            <a:r>
              <a:rPr lang="en-US" b="0" i="0" baseline="0" dirty="0"/>
              <a:t>, which requires no </a:t>
            </a:r>
            <a:r>
              <a:rPr lang="en-US" b="0" i="0" baseline="0"/>
              <a:t>computing background!</a:t>
            </a:r>
            <a:endParaRPr lang="en-US" b="0" i="0"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86</a:t>
            </a:fld>
            <a:endParaRPr lang="en-US" altLang="en-US"/>
          </a:p>
        </p:txBody>
      </p:sp>
    </p:spTree>
    <p:extLst>
      <p:ext uri="{BB962C8B-B14F-4D97-AF65-F5344CB8AC3E}">
        <p14:creationId xmlns:p14="http://schemas.microsoft.com/office/powerpoint/2010/main" val="143889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this slide as background for the Group Photo</a:t>
            </a:r>
            <a:endParaRPr lang="en-US" dirty="0"/>
          </a:p>
        </p:txBody>
      </p:sp>
      <p:sp>
        <p:nvSpPr>
          <p:cNvPr id="4" name="Slide Number Placeholder 3"/>
          <p:cNvSpPr>
            <a:spLocks noGrp="1"/>
          </p:cNvSpPr>
          <p:nvPr>
            <p:ph type="sldNum" sz="quarter" idx="10"/>
          </p:nvPr>
        </p:nvSpPr>
        <p:spPr/>
        <p:txBody>
          <a:bodyPr/>
          <a:lstStyle/>
          <a:p>
            <a:pPr>
              <a:defRPr/>
            </a:pPr>
            <a:fld id="{40E23580-B91A-FE42-8BCC-63E0B9E7B18B}" type="slidenum">
              <a:rPr lang="en-US" altLang="en-US" smtClean="0"/>
              <a:pPr>
                <a:defRPr/>
              </a:pPr>
              <a:t>88</a:t>
            </a:fld>
            <a:endParaRPr lang="en-US" altLang="en-US"/>
          </a:p>
        </p:txBody>
      </p:sp>
    </p:spTree>
    <p:extLst>
      <p:ext uri="{BB962C8B-B14F-4D97-AF65-F5344CB8AC3E}">
        <p14:creationId xmlns:p14="http://schemas.microsoft.com/office/powerpoint/2010/main" val="165023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a:latin typeface="Arial" charset="0"/>
                <a:ea typeface="ＭＳ Ｐゴシック" charset="-128"/>
              </a:rPr>
              <a:t>Equity implications of these points</a:t>
            </a: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6</a:t>
            </a:fld>
            <a:endParaRPr lang="en-US" altLang="en-US" sz="1200"/>
          </a:p>
        </p:txBody>
      </p:sp>
    </p:spTree>
    <p:extLst>
      <p:ext uri="{BB962C8B-B14F-4D97-AF65-F5344CB8AC3E}">
        <p14:creationId xmlns:p14="http://schemas.microsoft.com/office/powerpoint/2010/main" val="257843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latin typeface="Arial" charset="0"/>
                <a:ea typeface="ＭＳ Ｐゴシック" charset="-128"/>
              </a:rPr>
              <a:t>If it’s more about programming</a:t>
            </a:r>
            <a:r>
              <a:rPr lang="en-US" altLang="en-US" sz="1100" baseline="0" dirty="0">
                <a:latin typeface="Arial" charset="0"/>
                <a:ea typeface="ＭＳ Ｐゴシック" charset="-128"/>
              </a:rPr>
              <a:t> than it is about </a:t>
            </a:r>
            <a:r>
              <a:rPr lang="en-US" altLang="en-US" sz="1100" i="1" baseline="0" dirty="0">
                <a:latin typeface="Arial" charset="0"/>
                <a:ea typeface="ＭＳ Ｐゴシック" charset="-128"/>
              </a:rPr>
              <a:t>thinking and writing</a:t>
            </a:r>
            <a:r>
              <a:rPr lang="en-US" altLang="en-US" sz="1100" i="0" baseline="0" dirty="0">
                <a:latin typeface="Arial" charset="0"/>
                <a:ea typeface="ＭＳ Ｐゴシック" charset="-128"/>
              </a:rPr>
              <a:t>, we fail</a:t>
            </a:r>
            <a:endParaRPr lang="en-US" altLang="en-US" sz="1100" dirty="0">
              <a:latin typeface="Arial" charset="0"/>
              <a:ea typeface="ＭＳ Ｐゴシック"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0B829AB-88EA-4441-9AF5-5078AAAC3DB3}" type="slidenum">
              <a:rPr lang="en-US" altLang="en-US" sz="1200"/>
              <a:pPr/>
              <a:t>7</a:t>
            </a:fld>
            <a:endParaRPr lang="en-US" altLang="en-US" sz="1200"/>
          </a:p>
        </p:txBody>
      </p:sp>
    </p:spTree>
    <p:extLst>
      <p:ext uri="{BB962C8B-B14F-4D97-AF65-F5344CB8AC3E}">
        <p14:creationId xmlns:p14="http://schemas.microsoft.com/office/powerpoint/2010/main" val="1956998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0DFD321-7665-6645-8D58-3EE6A574E4D2}" type="slidenum">
              <a:rPr lang="en-US" altLang="en-US" sz="1200"/>
              <a:pPr/>
              <a:t>9</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9E11B2C8-7184-5243-A526-22CD4DCCF800}" type="slidenum">
              <a:rPr lang="en-US" altLang="en-US" sz="1200"/>
              <a:pPr/>
              <a:t>10</a:t>
            </a:fld>
            <a:endParaRPr lang="en-US" altLang="en-US" sz="1200"/>
          </a:p>
        </p:txBody>
      </p:sp>
      <p:sp>
        <p:nvSpPr>
          <p:cNvPr id="38915" name="Text Box 1"/>
          <p:cNvSpPr>
            <a:spLocks noGrp="1" noRot="1" noChangeAspect="1" noChangeArrowheads="1" noTextEdit="1"/>
          </p:cNvSpPr>
          <p:nvPr>
            <p:ph type="sldImg"/>
          </p:nvPr>
        </p:nvSpPr>
        <p:spPr>
          <a:solidFill>
            <a:srgbClr val="FFFFFF"/>
          </a:solidFill>
          <a:ln/>
        </p:spPr>
      </p:sp>
      <p:sp>
        <p:nvSpPr>
          <p:cNvPr id="38916" name="Text Box 2"/>
          <p:cNvSpPr>
            <a:spLocks noGrp="1" noChangeArrowheads="1"/>
          </p:cNvSpPr>
          <p:nvPr>
            <p:ph type="body" idx="1"/>
          </p:nvPr>
        </p:nvSpPr>
        <p:spPr>
          <a:xfrm>
            <a:off x="914400" y="4341813"/>
            <a:ext cx="5029200"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nchor="ctr"/>
          <a:lstStyle/>
          <a:p>
            <a:endParaRPr lang="en-US" altLang="en-US">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A673CF2C-621A-2E4A-A71C-C4BE588AE8A0}" type="slidenum">
              <a:rPr lang="en-US" altLang="en-US" sz="1200"/>
              <a:pPr/>
              <a:t>12</a:t>
            </a:fld>
            <a:endParaRPr lang="en-US" alt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Arial"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6" name="Picture 5" descr="bootstrap-22.jpg"/>
          <p:cNvPicPr>
            <a:picLocks noChangeAspect="1"/>
          </p:cNvPicPr>
          <p:nvPr userDrawn="1"/>
        </p:nvPicPr>
        <p:blipFill>
          <a:blip r:embed="rId2" cstate="screen">
            <a:extLst>
              <a:ext uri="{28A0092B-C50C-407E-A947-70E740481C1C}">
                <a14:useLocalDpi xmlns:a14="http://schemas.microsoft.com/office/drawing/2010/main"/>
              </a:ext>
            </a:extLst>
          </a:blip>
          <a:srcRect l="-1636"/>
          <a:stretch>
            <a:fillRect/>
          </a:stretch>
        </p:blipFill>
        <p:spPr bwMode="auto">
          <a:xfrm>
            <a:off x="-149225" y="0"/>
            <a:ext cx="92932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65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88" y="0"/>
            <a:ext cx="91408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81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3"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7" name="Slide Number Placeholder 3"/>
          <p:cNvSpPr>
            <a:spLocks noGrp="1"/>
          </p:cNvSpPr>
          <p:nvPr>
            <p:ph type="sldNum" sz="quarter" idx="12"/>
          </p:nvPr>
        </p:nvSpPr>
        <p:spPr/>
        <p:txBody>
          <a:bodyPr/>
          <a:lstStyle>
            <a:lvl1pPr>
              <a:defRPr/>
            </a:lvl1pPr>
          </a:lstStyle>
          <a:p>
            <a:pPr>
              <a:defRPr/>
            </a:pPr>
            <a:fld id="{B53BA72D-C67B-5949-BD55-C48AA0904925}" type="slidenum">
              <a:rPr lang="en-US" altLang="en-US"/>
              <a:pPr>
                <a:defRPr/>
              </a:pPr>
              <a:t>‹#›</a:t>
            </a:fld>
            <a:endParaRPr lang="en-US" alt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9" name="Date Placeholder 10">
            <a:extLst>
              <a:ext uri="{FF2B5EF4-FFF2-40B4-BE49-F238E27FC236}">
                <a16:creationId xmlns:a16="http://schemas.microsoft.com/office/drawing/2014/main" id="{2021D38B-9758-4D4C-AC8D-8CF32A2997A7}"/>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1" name="Footer Placeholder 27">
            <a:extLst>
              <a:ext uri="{FF2B5EF4-FFF2-40B4-BE49-F238E27FC236}">
                <a16:creationId xmlns:a16="http://schemas.microsoft.com/office/drawing/2014/main" id="{A02D565E-93F9-A74F-B9C4-C970CA487C27}"/>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664942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38" y="0"/>
            <a:ext cx="9144001"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6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le and Content">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5"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22" name="Title 21"/>
          <p:cNvSpPr>
            <a:spLocks noGrp="1"/>
          </p:cNvSpPr>
          <p:nvPr>
            <p:ph type="title"/>
          </p:nvPr>
        </p:nvSpPr>
        <p:spPr/>
        <p:txBody>
          <a:bodyPr/>
          <a:lstStyle>
            <a:lvl1pPr>
              <a:defRPr>
                <a:latin typeface="Arial" charset="0"/>
                <a:ea typeface="Arial" charset="0"/>
                <a:cs typeface="Arial" charset="0"/>
              </a:defRPr>
            </a:lvl1pPr>
          </a:lstStyle>
          <a:p>
            <a:r>
              <a:rPr lang="en-US" dirty="0"/>
              <a:t>Click to edit Master title style</a:t>
            </a:r>
          </a:p>
        </p:txBody>
      </p:sp>
      <p:sp>
        <p:nvSpPr>
          <p:cNvPr id="27" name="Content Placeholder 26"/>
          <p:cNvSpPr>
            <a:spLocks noGrp="1"/>
          </p:cNvSpPr>
          <p:nvPr>
            <p:ph idx="1"/>
          </p:nvPr>
        </p:nvSpPr>
        <p:spPr>
          <a:xfrm>
            <a:off x="304800" y="1722438"/>
            <a:ext cx="8686800" cy="4525962"/>
          </a:xfrm>
        </p:spPr>
        <p:txBody>
          <a:bodyPr/>
          <a:lstStyle>
            <a:lvl1pPr>
              <a:buClr>
                <a:schemeClr val="bg1"/>
              </a:buClr>
              <a:defRPr>
                <a:solidFill>
                  <a:srgbClr val="000000"/>
                </a:solidFill>
                <a:latin typeface="Arial" charset="0"/>
                <a:ea typeface="Arial" charset="0"/>
                <a:cs typeface="Arial" charset="0"/>
              </a:defRPr>
            </a:lvl1pPr>
            <a:lvl2pPr>
              <a:buClr>
                <a:schemeClr val="bg1"/>
              </a:buClr>
              <a:defRPr>
                <a:solidFill>
                  <a:schemeClr val="bg1"/>
                </a:solidFill>
                <a:latin typeface="Arial" charset="0"/>
                <a:ea typeface="Arial" charset="0"/>
                <a:cs typeface="Arial" charset="0"/>
              </a:defRPr>
            </a:lvl2pPr>
            <a:lvl3pPr>
              <a:buClr>
                <a:schemeClr val="bg1"/>
              </a:buClr>
              <a:defRPr>
                <a:solidFill>
                  <a:srgbClr val="000000"/>
                </a:solidFill>
                <a:latin typeface="Arial" charset="0"/>
                <a:ea typeface="Arial" charset="0"/>
                <a:cs typeface="Arial" charset="0"/>
              </a:defRPr>
            </a:lvl3pPr>
            <a:lvl4pPr>
              <a:buClr>
                <a:schemeClr val="bg1"/>
              </a:buClr>
              <a:defRPr>
                <a:solidFill>
                  <a:schemeClr val="bg1"/>
                </a:solidFill>
                <a:latin typeface="Arial" charset="0"/>
                <a:ea typeface="Arial" charset="0"/>
                <a:cs typeface="Arial" charset="0"/>
              </a:defRPr>
            </a:lvl4pPr>
            <a:lvl5pPr>
              <a:buClr>
                <a:schemeClr val="bg1"/>
              </a:buClr>
              <a:defRPr>
                <a:solidFill>
                  <a:schemeClr val="bg1"/>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5"/>
          <p:cNvSpPr>
            <a:spLocks noGrp="1"/>
          </p:cNvSpPr>
          <p:nvPr>
            <p:ph type="sldNum" sz="quarter" idx="12"/>
          </p:nvPr>
        </p:nvSpPr>
        <p:spPr>
          <a:xfrm>
            <a:off x="8229600" y="6473825"/>
            <a:ext cx="758825" cy="247650"/>
          </a:xfrm>
        </p:spPr>
        <p:txBody>
          <a:bodyPr/>
          <a:lstStyle>
            <a:lvl1pPr>
              <a:defRPr/>
            </a:lvl1pPr>
          </a:lstStyle>
          <a:p>
            <a:pPr>
              <a:defRPr/>
            </a:pPr>
            <a:fld id="{8B02C3B8-451A-2D4E-ABD3-E72AB095E91A}" type="slidenum">
              <a:rPr lang="en-US" altLang="en-US"/>
              <a:pPr>
                <a:defRPr/>
              </a:pPr>
              <a:t>‹#›</a:t>
            </a:fld>
            <a:endParaRPr lang="en-US" altLang="en-US"/>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30082"/>
            <a:ext cx="1678951" cy="1646318"/>
          </a:xfrm>
          <a:prstGeom prst="rect">
            <a:avLst/>
          </a:prstGeom>
        </p:spPr>
      </p:pic>
      <p:sp>
        <p:nvSpPr>
          <p:cNvPr id="10" name="Date Placeholder 10">
            <a:extLst>
              <a:ext uri="{FF2B5EF4-FFF2-40B4-BE49-F238E27FC236}">
                <a16:creationId xmlns:a16="http://schemas.microsoft.com/office/drawing/2014/main" id="{070BEAFA-9028-564F-9921-4DC13CF8616A}"/>
              </a:ext>
            </a:extLst>
          </p:cNvPr>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12" name="Footer Placeholder 27">
            <a:extLst>
              <a:ext uri="{FF2B5EF4-FFF2-40B4-BE49-F238E27FC236}">
                <a16:creationId xmlns:a16="http://schemas.microsoft.com/office/drawing/2014/main" id="{0883EFCB-10B1-A34A-A314-C02D2E1C4DFD}"/>
              </a:ext>
            </a:extLst>
          </p:cNvPr>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extLst>
      <p:ext uri="{BB962C8B-B14F-4D97-AF65-F5344CB8AC3E}">
        <p14:creationId xmlns:p14="http://schemas.microsoft.com/office/powerpoint/2010/main" val="1157164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96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46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0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pic>
        <p:nvPicPr>
          <p:cNvPr id="4" name="Picture 1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8600" y="5334000"/>
            <a:ext cx="13366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Tree>
    <p:extLst>
      <p:ext uri="{BB962C8B-B14F-4D97-AF65-F5344CB8AC3E}">
        <p14:creationId xmlns:p14="http://schemas.microsoft.com/office/powerpoint/2010/main" val="170227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6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rcRect b="-4187"/>
          <a:stretch>
            <a:fillRect/>
          </a:stretch>
        </p:blipFill>
        <p:spPr bwMode="auto">
          <a:xfrm>
            <a:off x="0" y="-17463"/>
            <a:ext cx="9144000" cy="611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390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228600" y="5486400"/>
            <a:ext cx="8686800" cy="1184825"/>
          </a:xfrm>
        </p:spPr>
        <p:txBody>
          <a:bodyPr rtlCol="0" anchor="t">
            <a:noAutofit/>
          </a:bodyPr>
          <a:lstStyle>
            <a:lvl1pPr algn="r">
              <a:defRPr sz="5400">
                <a:effectLst>
                  <a:glow rad="50800">
                    <a:schemeClr val="bg1">
                      <a:alpha val="75000"/>
                    </a:schemeClr>
                  </a:glow>
                  <a:reflection blurRad="12700" stA="21000" endA="300" endPos="55000" dir="5400000" sy="-90000" algn="bl" rotWithShape="0"/>
                </a:effectLst>
                <a:latin typeface="Arial" charset="0"/>
                <a:ea typeface="Arial" charset="0"/>
                <a:cs typeface="Arial" charset="0"/>
              </a:defRPr>
            </a:lvl1pPr>
          </a:lstStyle>
          <a:p>
            <a:r>
              <a:rPr lang="en-US" dirty="0"/>
              <a:t>Click to edit Master title style</a:t>
            </a:r>
          </a:p>
        </p:txBody>
      </p:sp>
      <p:pic>
        <p:nvPicPr>
          <p:cNvPr id="5" name="Picture 13"/>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76200" y="5235575"/>
            <a:ext cx="1414463"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73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914400"/>
            <a:ext cx="9144000" cy="59436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defRPr/>
            </a:pPr>
            <a:endParaRPr lang="en-US">
              <a:solidFill>
                <a:srgbClr val="FFFFFF"/>
              </a:solidFill>
              <a:latin typeface="Franklin Gothic Book" charset="0"/>
            </a:endParaRPr>
          </a:p>
        </p:txBody>
      </p:sp>
      <p:sp>
        <p:nvSpPr>
          <p:cNvPr id="1029" name="Text Placeholder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 name="Date Placeholder 10"/>
          <p:cNvSpPr>
            <a:spLocks noGrp="1"/>
          </p:cNvSpPr>
          <p:nvPr>
            <p:ph type="dt" sz="half" idx="2"/>
          </p:nvPr>
        </p:nvSpPr>
        <p:spPr>
          <a:xfrm>
            <a:off x="3886200" y="6477000"/>
            <a:ext cx="25146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defRPr>
            </a:lvl1pPr>
          </a:lstStyle>
          <a:p>
            <a:pPr>
              <a:defRPr/>
            </a:pPr>
            <a:endParaRPr lang="en-US" altLang="en-US" dirty="0">
              <a:solidFill>
                <a:schemeClr val="tx2"/>
              </a:solidFill>
            </a:endParaRP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D38E27"/>
                </a:solidFill>
              </a:defRPr>
            </a:lvl1pPr>
          </a:lstStyle>
          <a:p>
            <a:pPr>
              <a:defRPr/>
            </a:pPr>
            <a:fld id="{588078BF-B6EB-F04C-B7B8-E4AEC48075F9}" type="slidenum">
              <a:rPr lang="en-US" altLang="en-US"/>
              <a:pPr>
                <a:defRPr/>
              </a:pPr>
              <a:t>‹#›</a:t>
            </a:fld>
            <a:endParaRPr lang="en-US" altLang="en-US" sz="1400" b="1">
              <a:solidFill>
                <a:srgbClr val="FFFFFF"/>
              </a:solidFill>
            </a:endParaRPr>
          </a:p>
        </p:txBody>
      </p:sp>
      <p:sp>
        <p:nvSpPr>
          <p:cNvPr id="1040" name="Text Box 8"/>
          <p:cNvSpPr txBox="1">
            <a:spLocks noChangeArrowheads="1"/>
          </p:cNvSpPr>
          <p:nvPr userDrawn="1"/>
        </p:nvSpPr>
        <p:spPr bwMode="auto">
          <a:xfrm>
            <a:off x="6781800" y="6172200"/>
            <a:ext cx="1600200" cy="457200"/>
          </a:xfrm>
          <a:prstGeom prst="rect">
            <a:avLst/>
          </a:prstGeom>
          <a:noFill/>
          <a:ln>
            <a:noFill/>
          </a:ln>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defRPr/>
            </a:pPr>
            <a:endParaRPr lang="en-US"/>
          </a:p>
        </p:txBody>
      </p:sp>
      <p:sp>
        <p:nvSpPr>
          <p:cNvPr id="10" name="Title Placeholder 9"/>
          <p:cNvSpPr>
            <a:spLocks noGrp="1"/>
          </p:cNvSpPr>
          <p:nvPr>
            <p:ph type="title"/>
          </p:nvPr>
        </p:nvSpPr>
        <p:spPr>
          <a:xfrm>
            <a:off x="304800" y="0"/>
            <a:ext cx="8686800" cy="838200"/>
          </a:xfrm>
          <a:prstGeom prst="rect">
            <a:avLst/>
          </a:prstGeom>
        </p:spPr>
        <p:txBody>
          <a:bodyPr vert="horz" anchor="ctr">
            <a:normAutofit/>
          </a:bodyPr>
          <a:lstStyle/>
          <a:p>
            <a:r>
              <a:rPr lang="en-US" dirty="0"/>
              <a:t>Click To Edit Master Title Style</a:t>
            </a:r>
          </a:p>
        </p:txBody>
      </p:sp>
      <p:sp>
        <p:nvSpPr>
          <p:cNvPr id="28" name="Footer Placeholder 27"/>
          <p:cNvSpPr>
            <a:spLocks noGrp="1"/>
          </p:cNvSpPr>
          <p:nvPr>
            <p:ph type="ftr" sz="quarter" idx="3"/>
          </p:nvPr>
        </p:nvSpPr>
        <p:spPr>
          <a:xfrm>
            <a:off x="152400" y="6477000"/>
            <a:ext cx="3733800" cy="2889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solidFill>
                  <a:srgbClr val="D38E27"/>
                </a:solidFill>
                <a:ea typeface="ＭＳ Ｐゴシック" charset="0"/>
                <a:cs typeface="ＭＳ Ｐゴシック" charset="0"/>
              </a:defRPr>
            </a:lvl1pPr>
          </a:lstStyle>
          <a:p>
            <a:pPr>
              <a:defRPr/>
            </a:pPr>
            <a:r>
              <a:rPr lang="en-US" dirty="0" err="1"/>
              <a:t>www.BootstrapWorld.org</a:t>
            </a:r>
            <a:r>
              <a:rPr lang="en-US" dirty="0"/>
              <a:t>     |    @</a:t>
            </a:r>
            <a:r>
              <a:rPr lang="en-US" dirty="0" err="1"/>
              <a:t>BootstrapWorld</a:t>
            </a:r>
            <a:endParaRPr lang="en-US" dirty="0"/>
          </a:p>
        </p:txBody>
      </p:sp>
    </p:spTree>
  </p:cSld>
  <p:clrMap bg1="dk1" tx1="lt1" bg2="dk2" tx2="lt2" accent1="accent1" accent2="accent2" accent3="accent3" accent4="accent4" accent5="accent5" accent6="accent6" hlink="hlink" folHlink="folHlink"/>
  <p:sldLayoutIdLst>
    <p:sldLayoutId id="2147486314" r:id="rId1"/>
    <p:sldLayoutId id="2147486315" r:id="rId2"/>
    <p:sldLayoutId id="2147486316" r:id="rId3"/>
    <p:sldLayoutId id="2147486317" r:id="rId4"/>
    <p:sldLayoutId id="2147486318" r:id="rId5"/>
    <p:sldLayoutId id="2147486319" r:id="rId6"/>
    <p:sldLayoutId id="2147486320" r:id="rId7"/>
    <p:sldLayoutId id="2147486321" r:id="rId8"/>
    <p:sldLayoutId id="2147486322" r:id="rId9"/>
    <p:sldLayoutId id="2147486323" r:id="rId10"/>
    <p:sldLayoutId id="2147486324" r:id="rId11"/>
  </p:sldLayoutIdLst>
  <p:hf sldNum="0" hdr="0" dt="0"/>
  <p:txStyles>
    <p:title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chemeClr val="tx1"/>
        </a:buClr>
        <a:buSzPct val="70000"/>
        <a:buFont typeface="Wingdings" charset="2"/>
        <a:buChar char="§"/>
        <a:defRPr sz="2800" kern="1200">
          <a:solidFill>
            <a:srgbClr val="000000"/>
          </a:solidFill>
          <a:latin typeface="Helvetica"/>
          <a:ea typeface="ＭＳ Ｐゴシック" charset="-128"/>
          <a:cs typeface="Helvetica"/>
        </a:defRPr>
      </a:lvl1pPr>
      <a:lvl2pPr marL="742950" indent="-285750" algn="l" rtl="0" eaLnBrk="0" fontAlgn="base" hangingPunct="0">
        <a:spcBef>
          <a:spcPct val="20000"/>
        </a:spcBef>
        <a:spcAft>
          <a:spcPct val="0"/>
        </a:spcAft>
        <a:buClr>
          <a:schemeClr val="tx1"/>
        </a:buClr>
        <a:buSzPct val="70000"/>
        <a:buFont typeface="Wingdings" charset="2"/>
        <a:buChar char="§"/>
        <a:defRPr sz="2400" kern="1200">
          <a:solidFill>
            <a:srgbClr val="000000"/>
          </a:solidFill>
          <a:latin typeface="Helvetica"/>
          <a:ea typeface="ＭＳ Ｐゴシック" charset="-128"/>
          <a:cs typeface="Helvetica"/>
        </a:defRPr>
      </a:lvl2pPr>
      <a:lvl3pPr marL="1143000" indent="-228600" algn="l" rtl="0" eaLnBrk="0" fontAlgn="base" hangingPunct="0">
        <a:spcBef>
          <a:spcPct val="20000"/>
        </a:spcBef>
        <a:spcAft>
          <a:spcPct val="0"/>
        </a:spcAft>
        <a:buClr>
          <a:schemeClr val="tx1"/>
        </a:buClr>
        <a:buSzPct val="70000"/>
        <a:buFont typeface="Wingdings" charset="2"/>
        <a:buChar char="§"/>
        <a:defRPr sz="2000" kern="1200">
          <a:solidFill>
            <a:srgbClr val="000000"/>
          </a:solidFill>
          <a:latin typeface="Helvetica"/>
          <a:ea typeface="ＭＳ Ｐゴシック" charset="-128"/>
          <a:cs typeface="Helvetica"/>
        </a:defRPr>
      </a:lvl3pPr>
      <a:lvl4pPr marL="1600200" indent="-228600" algn="l" rtl="0" eaLnBrk="0" fontAlgn="base" hangingPunct="0">
        <a:spcBef>
          <a:spcPct val="20000"/>
        </a:spcBef>
        <a:spcAft>
          <a:spcPct val="0"/>
        </a:spcAft>
        <a:buClr>
          <a:schemeClr val="tx1"/>
        </a:buClr>
        <a:buSzPct val="70000"/>
        <a:buFont typeface="Wingdings" charset="2"/>
        <a:buChar char="§"/>
        <a:defRPr kern="1200">
          <a:solidFill>
            <a:srgbClr val="000000"/>
          </a:solidFill>
          <a:latin typeface="Helvetica"/>
          <a:ea typeface="ＭＳ Ｐゴシック" charset="-128"/>
          <a:cs typeface="Helvetica"/>
        </a:defRPr>
      </a:lvl4pPr>
      <a:lvl5pPr marL="2057400" indent="-228600" algn="l" rtl="0" eaLnBrk="0" fontAlgn="base" hangingPunct="0">
        <a:spcBef>
          <a:spcPct val="20000"/>
        </a:spcBef>
        <a:spcAft>
          <a:spcPct val="0"/>
        </a:spcAft>
        <a:buClr>
          <a:schemeClr val="tx1"/>
        </a:buClr>
        <a:buSzPct val="60000"/>
        <a:buFont typeface="Wingdings" charset="2"/>
        <a:buChar char="§"/>
        <a:defRPr sz="1600" kern="1200">
          <a:solidFill>
            <a:srgbClr val="000000"/>
          </a:solidFill>
          <a:latin typeface="Helvetica"/>
          <a:ea typeface="ＭＳ Ｐゴシック" charset="-128"/>
          <a:cs typeface="Helvetica"/>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www.BootstrapWorld.org/materials" TargetMode="External"/><Relationship Id="rId2" Type="http://schemas.openxmlformats.org/officeDocument/2006/relationships/hyperlink" Target="http://code.pyret.org/"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code.pyret.org/editor#share=1IntcU5lWgBuzlhk6DypExsFU-J7DiiN6"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www.tinder.com/"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spreadsheets/d/19m1bUCQo3fCzmSEmWMjTfnmsNIMqiByLytHE0JYtnQM/"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code.pyret.org/editor#share=0BzzMl1BJlJDkYkhKMG51VlRiWk0"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image" Target="../media/image17.tiff"/><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image" Target="../media/image16.tiff"/><Relationship Id="rId1" Type="http://schemas.openxmlformats.org/officeDocument/2006/relationships/slideLayout" Target="../slideLayouts/slideLayout3.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40.xml.rels><?xml version="1.0" encoding="UTF-8" standalone="yes"?>
<Relationships xmlns="http://schemas.openxmlformats.org/package/2006/relationships"><Relationship Id="rId2" Type="http://schemas.openxmlformats.org/officeDocument/2006/relationships/hyperlink" Target="https://code.pyret.org/editor#share=1mhIjMpk3PM6D9EeY8-6VI95kDLVAPFy5"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hyperlink" Target="https://code.pyret.org/editor#share=0BzzMl1BJlJDkbnZhbE1QSEE0eEE"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0.tiff"/><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1.tif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11.xml"/><Relationship Id="rId4" Type="http://schemas.openxmlformats.org/officeDocument/2006/relationships/image" Target="../media/image44.emf"/></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bit.ly/ExploreLR" TargetMode="Externa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hyperlink" Target="https://docs.google.com/document/d/1-HMymBwD1fct_EMLRXajzHUFEd3JChSvaTR14tzPBtA/edit?usp=sharing"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50.tiff"/><Relationship Id="rId5" Type="http://schemas.openxmlformats.org/officeDocument/2006/relationships/image" Target="../media/image49.jpeg"/><Relationship Id="rId4" Type="http://schemas.openxmlformats.org/officeDocument/2006/relationships/image" Target="../media/image48.jpeg"/></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
        <p:nvSpPr>
          <p:cNvPr id="7" name="Title 6"/>
          <p:cNvSpPr>
            <a:spLocks noGrp="1"/>
          </p:cNvSpPr>
          <p:nvPr>
            <p:ph type="title"/>
          </p:nvPr>
        </p:nvSpPr>
        <p:spPr/>
        <p:txBody>
          <a:bodyPr/>
          <a:lstStyle/>
          <a:p>
            <a:endParaRPr lang="en-US"/>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5"/>
          <p:cNvSpPr txBox="1">
            <a:spLocks noChangeArrowheads="1"/>
          </p:cNvSpPr>
          <p:nvPr/>
        </p:nvSpPr>
        <p:spPr bwMode="auto">
          <a:xfrm>
            <a:off x="900112" y="1600200"/>
            <a:ext cx="74961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1600">
                <a:solidFill>
                  <a:srgbClr val="000000"/>
                </a:solidFill>
                <a:latin typeface="Helvetica" charset="0"/>
                <a:ea typeface="ＭＳ Ｐゴシック" charset="-128"/>
                <a:cs typeface="Helvetica" charset="0"/>
              </a:defRPr>
            </a:lvl9pPr>
          </a:lstStyle>
          <a:p>
            <a:pPr algn="ctr">
              <a:lnSpc>
                <a:spcPct val="200000"/>
              </a:lnSpc>
              <a:spcBef>
                <a:spcPts val="638"/>
              </a:spcBef>
              <a:buClrTx/>
              <a:buSzTx/>
              <a:buNone/>
            </a:pPr>
            <a:r>
              <a:rPr lang="en-US" altLang="en-US" sz="2500" dirty="0">
                <a:latin typeface="Arial" charset="0"/>
              </a:rPr>
              <a:t>Data Science Classes</a:t>
            </a:r>
          </a:p>
          <a:p>
            <a:pPr algn="ctr">
              <a:lnSpc>
                <a:spcPct val="200000"/>
              </a:lnSpc>
              <a:spcBef>
                <a:spcPts val="638"/>
              </a:spcBef>
              <a:buClrTx/>
              <a:buSzTx/>
              <a:buNone/>
            </a:pPr>
            <a:r>
              <a:rPr lang="en-US" altLang="en-US" sz="2500" dirty="0">
                <a:latin typeface="Arial" charset="0"/>
              </a:rPr>
              <a:t>Math &amp; Statistics Classes</a:t>
            </a:r>
          </a:p>
          <a:p>
            <a:pPr algn="ctr">
              <a:lnSpc>
                <a:spcPct val="200000"/>
              </a:lnSpc>
              <a:spcBef>
                <a:spcPts val="638"/>
              </a:spcBef>
              <a:buClrTx/>
              <a:buSzTx/>
              <a:buNone/>
            </a:pPr>
            <a:r>
              <a:rPr lang="en-US" altLang="en-US" sz="2500" dirty="0">
                <a:latin typeface="Arial" charset="0"/>
              </a:rPr>
              <a:t>Business Classes</a:t>
            </a:r>
          </a:p>
          <a:p>
            <a:pPr algn="ctr">
              <a:lnSpc>
                <a:spcPct val="200000"/>
              </a:lnSpc>
              <a:spcBef>
                <a:spcPts val="638"/>
              </a:spcBef>
              <a:buClrTx/>
              <a:buSzTx/>
              <a:buNone/>
            </a:pPr>
            <a:r>
              <a:rPr lang="en-US" altLang="en-US" sz="2500" dirty="0">
                <a:latin typeface="Arial" charset="0"/>
              </a:rPr>
              <a:t>AP CS Principles Classes</a:t>
            </a:r>
          </a:p>
          <a:p>
            <a:pPr algn="ctr">
              <a:lnSpc>
                <a:spcPct val="200000"/>
              </a:lnSpc>
              <a:spcBef>
                <a:spcPts val="638"/>
              </a:spcBef>
              <a:buClrTx/>
              <a:buSzTx/>
              <a:buNone/>
            </a:pPr>
            <a:r>
              <a:rPr lang="en-US" altLang="en-US" sz="2500" dirty="0">
                <a:latin typeface="Arial" charset="0"/>
              </a:rPr>
              <a:t>Social Studies / Civics Classes</a:t>
            </a:r>
          </a:p>
        </p:txBody>
      </p:sp>
      <p:sp>
        <p:nvSpPr>
          <p:cNvPr id="2" name="Title 1"/>
          <p:cNvSpPr>
            <a:spLocks noGrp="1"/>
          </p:cNvSpPr>
          <p:nvPr>
            <p:ph type="title"/>
          </p:nvPr>
        </p:nvSpPr>
        <p:spPr/>
        <p:txBody>
          <a:bodyPr>
            <a:normAutofit/>
          </a:bodyPr>
          <a:lstStyle/>
          <a:p>
            <a:pPr>
              <a:defRPr/>
            </a:pPr>
            <a:r>
              <a:rPr lang="en-US" sz="3200" dirty="0"/>
              <a:t>Where Does Data Science Fit?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Setting up your classroom</a:t>
            </a:r>
          </a:p>
        </p:txBody>
      </p:sp>
      <p:sp>
        <p:nvSpPr>
          <p:cNvPr id="3" name="Content Placeholder 2"/>
          <p:cNvSpPr>
            <a:spLocks noGrp="1"/>
          </p:cNvSpPr>
          <p:nvPr>
            <p:ph idx="1"/>
          </p:nvPr>
        </p:nvSpPr>
        <p:spPr/>
        <p:txBody>
          <a:bodyPr/>
          <a:lstStyle/>
          <a:p>
            <a:pPr>
              <a:buFont typeface="Wingdings" charset="2"/>
              <a:buChar char="ü"/>
            </a:pPr>
            <a:r>
              <a:rPr lang="en-US" altLang="en-US" dirty="0">
                <a:ea typeface="ＭＳ Ｐゴシック" charset="-128"/>
                <a:cs typeface="Helvetica" charset="0"/>
              </a:rPr>
              <a:t>Physical Materials (workbooks, pens, </a:t>
            </a:r>
            <a:r>
              <a:rPr lang="en-US" altLang="en-US" dirty="0" err="1">
                <a:ea typeface="ＭＳ Ｐゴシック" charset="-128"/>
                <a:cs typeface="Helvetica" charset="0"/>
              </a:rPr>
              <a:t>etc</a:t>
            </a:r>
            <a:r>
              <a:rPr lang="en-US" altLang="en-US" dirty="0">
                <a:ea typeface="ＭＳ Ｐゴシック" charset="-128"/>
                <a:cs typeface="Helvetica" charset="0"/>
              </a:rPr>
              <a:t>)</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One computer for each pair of students</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Gmail Account (per-class? per-pair?)</a:t>
            </a: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Log into </a:t>
            </a:r>
            <a:r>
              <a:rPr lang="en-US" altLang="en-US" dirty="0">
                <a:ea typeface="ＭＳ Ｐゴシック" charset="-128"/>
                <a:cs typeface="Helvetica" charset="0"/>
                <a:hlinkClick r:id="rId2"/>
              </a:rPr>
              <a:t>http://code.pyret.org/</a:t>
            </a:r>
            <a:endParaRPr lang="en-US" altLang="en-US" dirty="0">
              <a:ea typeface="ＭＳ Ｐゴシック" charset="-128"/>
              <a:cs typeface="Helvetica" charset="0"/>
            </a:endParaRPr>
          </a:p>
          <a:p>
            <a:pPr>
              <a:buFont typeface="Wingdings" charset="2"/>
              <a:buChar char="ü"/>
            </a:pPr>
            <a:endParaRPr lang="en-US" altLang="en-US" dirty="0">
              <a:ea typeface="ＭＳ Ｐゴシック" charset="-128"/>
              <a:cs typeface="Helvetica" charset="0"/>
            </a:endParaRPr>
          </a:p>
          <a:p>
            <a:pPr>
              <a:buFont typeface="Wingdings" charset="2"/>
              <a:buChar char="ü"/>
            </a:pPr>
            <a:r>
              <a:rPr lang="en-US" altLang="en-US" dirty="0">
                <a:ea typeface="ＭＳ Ｐゴシック" charset="-128"/>
                <a:cs typeface="Helvetica" charset="0"/>
              </a:rPr>
              <a:t>Go to </a:t>
            </a:r>
            <a:r>
              <a:rPr lang="en-US" altLang="en-US" dirty="0">
                <a:ea typeface="ＭＳ Ｐゴシック" charset="-128"/>
                <a:cs typeface="Helvetica" charset="0"/>
                <a:hlinkClick r:id="rId3"/>
              </a:rPr>
              <a:t>www.BootstrapWorld.org/</a:t>
            </a:r>
            <a:endParaRPr lang="en-US" altLang="en-US" dirty="0">
              <a:ea typeface="ＭＳ Ｐゴシック" charset="-128"/>
              <a:cs typeface="Helvetica"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1</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Choose a question</a:t>
            </a:r>
          </a:p>
          <a:p>
            <a:pPr eaLnBrk="1" hangingPunct="1">
              <a:lnSpc>
                <a:spcPct val="200000"/>
              </a:lnSpc>
            </a:pPr>
            <a:r>
              <a:rPr lang="en-US" altLang="en-US" dirty="0">
                <a:latin typeface="Helvetica" charset="0"/>
                <a:ea typeface="ＭＳ Ｐゴシック" charset="-128"/>
                <a:cs typeface="Helvetica" charset="0"/>
              </a:rPr>
              <a:t>How would you find an answer to that question?</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Notice</a:t>
            </a:r>
            <a:r>
              <a:rPr lang="en-US" altLang="en-US" dirty="0">
                <a:latin typeface="Helvetica" charset="0"/>
                <a:ea typeface="ＭＳ Ｐゴシック" charset="-128"/>
                <a:cs typeface="Helvetica" charset="0"/>
              </a:rPr>
              <a:t>?</a:t>
            </a:r>
          </a:p>
          <a:p>
            <a:pPr eaLnBrk="1" hangingPunct="1">
              <a:lnSpc>
                <a:spcPct val="200000"/>
              </a:lnSpc>
            </a:pPr>
            <a:r>
              <a:rPr lang="en-US" altLang="en-US" dirty="0">
                <a:latin typeface="Helvetica" charset="0"/>
                <a:ea typeface="ＭＳ Ｐゴシック" charset="-128"/>
                <a:cs typeface="Helvetica" charset="0"/>
              </a:rPr>
              <a:t>What do you </a:t>
            </a:r>
            <a:r>
              <a:rPr lang="en-US" altLang="en-US" b="1" dirty="0">
                <a:latin typeface="Helvetica" charset="0"/>
                <a:ea typeface="ＭＳ Ｐゴシック" charset="-128"/>
                <a:cs typeface="Helvetica" charset="0"/>
              </a:rPr>
              <a:t>Wonder</a:t>
            </a:r>
            <a:r>
              <a:rPr lang="en-US" altLang="en-US" dirty="0">
                <a:latin typeface="Helvetica" charset="0"/>
                <a:ea typeface="ＭＳ Ｐゴシック" charset="-128"/>
                <a:cs typeface="Helvetica" charset="0"/>
              </a:rPr>
              <a:t>?</a:t>
            </a:r>
          </a:p>
          <a:p>
            <a:pPr eaLnBrk="1" hangingPunct="1">
              <a:lnSpc>
                <a:spcPct val="200000"/>
              </a:lnSpc>
            </a:pPr>
            <a:endParaRPr lang="en-US" altLang="en-US" dirty="0">
              <a:latin typeface="Helvetica" charset="0"/>
              <a:ea typeface="ＭＳ Ｐゴシック" charset="-128"/>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Introducing </a:t>
            </a:r>
            <a:r>
              <a:rPr lang="en-US" dirty="0" err="1"/>
              <a:t>Pyret</a:t>
            </a:r>
            <a:endParaRPr lang="en-US" dirty="0"/>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Open the </a:t>
            </a:r>
            <a:r>
              <a:rPr lang="en-US" altLang="en-US" dirty="0">
                <a:latin typeface="Helvetica" charset="0"/>
                <a:ea typeface="ＭＳ Ｐゴシック" charset="-128"/>
                <a:cs typeface="Helvetica" charset="0"/>
                <a:hlinkClick r:id="rId3"/>
              </a:rPr>
              <a:t>Shapes Starter File</a:t>
            </a:r>
            <a:endParaRPr lang="en-US" altLang="en-US" dirty="0">
              <a:latin typeface="Helvetica" charset="0"/>
              <a:ea typeface="ＭＳ Ｐゴシック" charset="-128"/>
              <a:cs typeface="Helvetica" charset="0"/>
            </a:endParaRPr>
          </a:p>
          <a:p>
            <a:pPr eaLnBrk="1" hangingPunct="1">
              <a:lnSpc>
                <a:spcPct val="200000"/>
              </a:lnSpc>
            </a:pPr>
            <a:r>
              <a:rPr lang="en-US" altLang="en-US" dirty="0">
                <a:latin typeface="Helvetica" charset="0"/>
                <a:ea typeface="ＭＳ Ｐゴシック" charset="-128"/>
                <a:cs typeface="Helvetica" charset="0"/>
              </a:rPr>
              <a:t>About the Editor</a:t>
            </a:r>
          </a:p>
          <a:p>
            <a:pPr eaLnBrk="1" hangingPunct="1">
              <a:lnSpc>
                <a:spcPct val="200000"/>
              </a:lnSpc>
            </a:pPr>
            <a:r>
              <a:rPr lang="en-US" altLang="en-US" dirty="0">
                <a:latin typeface="Helvetica" charset="0"/>
                <a:ea typeface="ＭＳ Ｐゴシック" charset="-128"/>
                <a:cs typeface="Helvetica" charset="0"/>
              </a:rPr>
              <a:t>Save a copy and click “Run”</a:t>
            </a:r>
            <a:endParaRPr lang="en-US" altLang="en-US" dirty="0">
              <a:latin typeface="Courier New" charset="0"/>
              <a:ea typeface="Courier New" charset="0"/>
              <a:cs typeface="Courier New" charset="0"/>
            </a:endParaRPr>
          </a:p>
          <a:p>
            <a:pPr eaLnBrk="1" hangingPunct="1">
              <a:lnSpc>
                <a:spcPct val="200000"/>
              </a:lnSpc>
            </a:pPr>
            <a:r>
              <a:rPr lang="en-US" altLang="en-US" dirty="0">
                <a:latin typeface="Helvetica" charset="0"/>
                <a:ea typeface="ＭＳ Ｐゴシック" charset="-128"/>
                <a:cs typeface="Helvetica" charset="0"/>
              </a:rPr>
              <a:t>Type </a:t>
            </a:r>
            <a:r>
              <a:rPr lang="en-US" altLang="en-US" dirty="0">
                <a:latin typeface="Courier New" charset="0"/>
                <a:ea typeface="Courier New" charset="0"/>
                <a:cs typeface="Courier New" charset="0"/>
              </a:rPr>
              <a:t>shapes </a:t>
            </a:r>
            <a:r>
              <a:rPr lang="en-US" altLang="en-US" dirty="0">
                <a:latin typeface="Helvetica" charset="0"/>
                <a:ea typeface="ＭＳ Ｐゴシック" charset="-128"/>
                <a:cs typeface="Helvetica" charset="0"/>
              </a:rPr>
              <a:t>into the Interactions Area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241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Tables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200000"/>
              </a:lnSpc>
            </a:pPr>
            <a:r>
              <a:rPr lang="en-US" altLang="en-US" dirty="0">
                <a:latin typeface="Helvetica" charset="0"/>
                <a:ea typeface="ＭＳ Ｐゴシック" charset="-128"/>
                <a:cs typeface="Helvetica" charset="0"/>
              </a:rPr>
              <a:t>Header v. Data rows</a:t>
            </a:r>
          </a:p>
          <a:p>
            <a:pPr eaLnBrk="1" hangingPunct="1">
              <a:lnSpc>
                <a:spcPct val="200000"/>
              </a:lnSpc>
            </a:pPr>
            <a:r>
              <a:rPr lang="en-US" altLang="en-US" dirty="0">
                <a:latin typeface="Helvetica" charset="0"/>
                <a:ea typeface="ＭＳ Ｐゴシック" charset="-128"/>
                <a:cs typeface="Helvetica" charset="0"/>
              </a:rPr>
              <a:t>Add rows for </a:t>
            </a:r>
            <a:r>
              <a:rPr lang="en-US" altLang="en-US" dirty="0">
                <a:latin typeface="Courier New" charset="0"/>
                <a:ea typeface="Courier New" charset="0"/>
                <a:cs typeface="Courier New" charset="0"/>
              </a:rPr>
              <a:t>circle</a:t>
            </a:r>
            <a:r>
              <a:rPr lang="en-US" altLang="en-US" dirty="0">
                <a:latin typeface="Helvetica" charset="0"/>
                <a:ea typeface="ＭＳ Ｐゴシック" charset="-128"/>
                <a:cs typeface="Helvetica" charset="0"/>
              </a:rPr>
              <a:t>, </a:t>
            </a:r>
            <a:r>
              <a:rPr lang="en-US" altLang="en-US" dirty="0">
                <a:latin typeface="Courier New" charset="0"/>
                <a:ea typeface="Courier New" charset="0"/>
                <a:cs typeface="Courier New" charset="0"/>
              </a:rPr>
              <a:t>ellipse</a:t>
            </a:r>
            <a:r>
              <a:rPr lang="en-US" altLang="en-US" dirty="0">
                <a:latin typeface="Helvetica" charset="0"/>
                <a:ea typeface="ＭＳ Ｐゴシック" charset="-128"/>
                <a:cs typeface="Helvetica" charset="0"/>
              </a:rPr>
              <a:t> and </a:t>
            </a:r>
            <a:r>
              <a:rPr lang="en-US" altLang="en-US" dirty="0">
                <a:latin typeface="Courier New" charset="0"/>
                <a:ea typeface="Courier New" charset="0"/>
                <a:cs typeface="Courier New" charset="0"/>
              </a:rPr>
              <a:t>rectangle</a:t>
            </a:r>
          </a:p>
          <a:p>
            <a:pPr eaLnBrk="1" hangingPunct="1">
              <a:lnSpc>
                <a:spcPct val="200000"/>
              </a:lnSpc>
            </a:pPr>
            <a:r>
              <a:rPr lang="en-US" altLang="en-US" dirty="0">
                <a:latin typeface="Helvetica" charset="0"/>
                <a:ea typeface="ＭＳ Ｐゴシック" charset="-128"/>
                <a:cs typeface="Helvetica" charset="0"/>
              </a:rPr>
              <a:t>Columns: Categorical v. Quantitative</a:t>
            </a:r>
          </a:p>
          <a:p>
            <a:pPr lvl="1" eaLnBrk="1" hangingPunct="1">
              <a:lnSpc>
                <a:spcPct val="200000"/>
              </a:lnSpc>
            </a:pPr>
            <a:r>
              <a:rPr lang="en-US" altLang="en-US" dirty="0">
                <a:latin typeface="Helvetica" charset="0"/>
                <a:ea typeface="ＭＳ Ｐゴシック" charset="-128"/>
                <a:cs typeface="Helvetica" charset="0"/>
              </a:rPr>
              <a:t>Quantitative values can be compared (Numbers)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518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fade">
                                      <p:cBhvr>
                                        <p:cTn id="2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Numbers and Strings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3</a:t>
            </a:r>
          </a:p>
          <a:p>
            <a:pPr eaLnBrk="1" hangingPunct="1">
              <a:lnSpc>
                <a:spcPct val="150000"/>
              </a:lnSpc>
            </a:pPr>
            <a:r>
              <a:rPr lang="en-US" altLang="en-US" sz="2400" dirty="0">
                <a:latin typeface="Helvetica" charset="0"/>
                <a:ea typeface="ＭＳ Ｐゴシック" charset="-128"/>
                <a:cs typeface="Helvetica" charset="0"/>
              </a:rPr>
              <a:t>Numbers and Strings evaluate to themselves</a:t>
            </a:r>
          </a:p>
          <a:p>
            <a:pPr eaLnBrk="1" hangingPunct="1">
              <a:lnSpc>
                <a:spcPct val="150000"/>
              </a:lnSpc>
            </a:pPr>
            <a:r>
              <a:rPr lang="en-US" altLang="en-US" sz="2400" dirty="0">
                <a:latin typeface="Helvetica" charset="0"/>
                <a:ea typeface="ＭＳ Ｐゴシック" charset="-128"/>
                <a:cs typeface="Helvetica" charset="0"/>
              </a:rPr>
              <a:t>Anything in </a:t>
            </a:r>
            <a:r>
              <a:rPr lang="en-US" altLang="en-US" sz="2400" i="1" dirty="0">
                <a:latin typeface="Helvetica" charset="0"/>
                <a:ea typeface="ＭＳ Ｐゴシック" charset="-128"/>
                <a:cs typeface="Helvetica" charset="0"/>
              </a:rPr>
              <a:t>matching </a:t>
            </a:r>
            <a:r>
              <a:rPr lang="en-US" altLang="en-US" sz="2400" dirty="0">
                <a:latin typeface="Helvetica" charset="0"/>
                <a:ea typeface="ＭＳ Ｐゴシック" charset="-128"/>
                <a:cs typeface="Helvetica" charset="0"/>
              </a:rPr>
              <a:t>quotes is a string</a:t>
            </a:r>
          </a:p>
          <a:p>
            <a:pPr eaLnBrk="1" hangingPunct="1">
              <a:lnSpc>
                <a:spcPct val="150000"/>
              </a:lnSpc>
            </a:pPr>
            <a:r>
              <a:rPr lang="en-US" altLang="en-US" sz="2400" dirty="0">
                <a:latin typeface="Helvetica" charset="0"/>
                <a:ea typeface="ＭＳ Ｐゴシック" charset="-128"/>
                <a:cs typeface="Helvetica" charset="0"/>
              </a:rPr>
              <a:t>Operators need spaces around them</a:t>
            </a:r>
          </a:p>
          <a:p>
            <a:pPr eaLnBrk="1" hangingPunct="1">
              <a:lnSpc>
                <a:spcPct val="150000"/>
              </a:lnSpc>
            </a:pPr>
            <a:r>
              <a:rPr lang="en-US" altLang="en-US" sz="2400" dirty="0">
                <a:latin typeface="Helvetica" charset="0"/>
                <a:ea typeface="ＭＳ Ｐゴシック" charset="-128"/>
                <a:cs typeface="Helvetica" charset="0"/>
              </a:rPr>
              <a:t>More than one operator? Use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a:t>
            </a:r>
          </a:p>
          <a:p>
            <a:pPr eaLnBrk="1" hangingPunct="1">
              <a:lnSpc>
                <a:spcPct val="150000"/>
              </a:lnSpc>
            </a:pPr>
            <a:r>
              <a:rPr lang="en-US" altLang="en-US" sz="2400" dirty="0">
                <a:latin typeface="Helvetica" charset="0"/>
                <a:ea typeface="ＭＳ Ｐゴシック" charset="-128"/>
                <a:cs typeface="Helvetica" charset="0"/>
              </a:rPr>
              <a:t>Error messages are helpful!</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00571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Error Messages</a:t>
            </a:r>
          </a:p>
        </p:txBody>
      </p:sp>
      <p:sp>
        <p:nvSpPr>
          <p:cNvPr id="62466" name="Content Placeholder 2"/>
          <p:cNvSpPr>
            <a:spLocks noGrp="1"/>
          </p:cNvSpPr>
          <p:nvPr>
            <p:ph idx="1"/>
          </p:nvPr>
        </p:nvSpPr>
        <p:spPr>
          <a:xfrm>
            <a:off x="304800" y="1828800"/>
            <a:ext cx="8686800" cy="4251325"/>
          </a:xfrm>
        </p:spPr>
        <p:txBody>
          <a:bodyPr/>
          <a:lstStyle/>
          <a:p>
            <a:pPr marL="0" indent="0">
              <a:lnSpc>
                <a:spcPct val="200000"/>
              </a:lnSpc>
              <a:buFont typeface="Wingdings" charset="2"/>
              <a:buNone/>
              <a:defRPr/>
            </a:pPr>
            <a:r>
              <a:rPr lang="en-US" altLang="en-US" dirty="0">
                <a:latin typeface="Helvetica" charset="0"/>
                <a:ea typeface="ＭＳ Ｐゴシック" charset="-128"/>
                <a:cs typeface="Helvetica" charset="0"/>
              </a:rPr>
              <a:t>How we react is key: are we scared or excited?</a:t>
            </a:r>
          </a:p>
          <a:p>
            <a:pPr>
              <a:lnSpc>
                <a:spcPct val="200000"/>
              </a:lnSpc>
              <a:defRPr/>
            </a:pPr>
            <a:r>
              <a:rPr lang="en-US" altLang="en-US" dirty="0">
                <a:latin typeface="Helvetica" charset="0"/>
                <a:ea typeface="ＭＳ Ｐゴシック" charset="-128"/>
                <a:cs typeface="Helvetica" charset="0"/>
              </a:rPr>
              <a:t>“The computer is giving you a </a:t>
            </a:r>
            <a:r>
              <a:rPr lang="en-US" altLang="en-US" i="1" dirty="0">
                <a:latin typeface="Helvetica" charset="0"/>
                <a:ea typeface="ＭＳ Ｐゴシック" charset="-128"/>
                <a:cs typeface="Helvetica" charset="0"/>
              </a:rPr>
              <a:t>clue</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a:p>
            <a:pPr>
              <a:lnSpc>
                <a:spcPct val="200000"/>
              </a:lnSpc>
              <a:defRPr/>
            </a:pPr>
            <a:r>
              <a:rPr lang="en-US" altLang="en-US" dirty="0">
                <a:latin typeface="Helvetica" charset="0"/>
                <a:ea typeface="ＭＳ Ｐゴシック" charset="-128"/>
                <a:cs typeface="Helvetica" charset="0"/>
              </a:rPr>
              <a:t>“What do you think it’s trying to tell us</a:t>
            </a:r>
            <a:r>
              <a:rPr lang="mr-IN" altLang="en-US" dirty="0">
                <a:latin typeface="Helvetica" charset="0"/>
                <a:ea typeface="ＭＳ Ｐゴシック" charset="-128"/>
                <a:cs typeface="Helvetica" charset="0"/>
              </a:rPr>
              <a:t>…</a:t>
            </a:r>
            <a:r>
              <a:rPr lang="en-US" altLang="en-US" dirty="0">
                <a:latin typeface="Helvetica" charset="0"/>
                <a:ea typeface="ＭＳ Ｐゴシック" charset="-128"/>
                <a:cs typeface="Helvetica"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Booleans</a:t>
            </a:r>
          </a:p>
        </p:txBody>
      </p:sp>
      <p:sp>
        <p:nvSpPr>
          <p:cNvPr id="9" name="Content Placeholder 2"/>
          <p:cNvSpPr>
            <a:spLocks noGrp="1"/>
          </p:cNvSpPr>
          <p:nvPr>
            <p:ph idx="1"/>
          </p:nvPr>
        </p:nvSpPr>
        <p:spPr>
          <a:xfrm>
            <a:off x="304800" y="1554163"/>
            <a:ext cx="86868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Complete Page 4</a:t>
            </a:r>
          </a:p>
          <a:p>
            <a:pPr eaLnBrk="1" hangingPunct="1">
              <a:lnSpc>
                <a:spcPct val="150000"/>
              </a:lnSpc>
            </a:pPr>
            <a:r>
              <a:rPr lang="en-US" altLang="en-US" sz="2400" dirty="0">
                <a:latin typeface="Helvetica" charset="0"/>
                <a:ea typeface="ＭＳ Ｐゴシック" charset="-128"/>
                <a:cs typeface="Helvetica" charset="0"/>
              </a:rPr>
              <a:t>The rules for </a:t>
            </a:r>
            <a:r>
              <a:rPr lang="en-US" altLang="en-US" sz="2400" dirty="0" err="1">
                <a:latin typeface="Helvetica" charset="0"/>
                <a:ea typeface="ＭＳ Ｐゴシック" charset="-128"/>
                <a:cs typeface="Helvetica" charset="0"/>
              </a:rPr>
              <a:t>parens</a:t>
            </a:r>
            <a:r>
              <a:rPr lang="en-US" altLang="en-US" sz="2400" dirty="0">
                <a:latin typeface="Helvetica" charset="0"/>
                <a:ea typeface="ＭＳ Ｐゴシック" charset="-128"/>
                <a:cs typeface="Helvetica" charset="0"/>
              </a:rPr>
              <a:t> and spaces still apply!</a:t>
            </a:r>
          </a:p>
          <a:p>
            <a:pPr eaLnBrk="1" hangingPunct="1">
              <a:lnSpc>
                <a:spcPct val="150000"/>
              </a:lnSpc>
            </a:pPr>
            <a:r>
              <a:rPr lang="en-US" altLang="en-US" sz="2400" dirty="0">
                <a:latin typeface="Courier New" charset="0"/>
                <a:ea typeface="Courier New" charset="0"/>
                <a:cs typeface="Courier New" charset="0"/>
              </a:rPr>
              <a:t>and</a:t>
            </a:r>
            <a:r>
              <a:rPr lang="en-US" altLang="en-US" sz="2400" dirty="0">
                <a:latin typeface="Helvetica" charset="0"/>
                <a:ea typeface="Helvetica" charset="0"/>
                <a:cs typeface="Helvetica" charset="0"/>
              </a:rPr>
              <a:t> &amp; </a:t>
            </a:r>
            <a:r>
              <a:rPr lang="en-US" altLang="en-US" sz="2400" dirty="0">
                <a:latin typeface="Courier New" charset="0"/>
                <a:ea typeface="Courier New" charset="0"/>
                <a:cs typeface="Courier New" charset="0"/>
              </a:rPr>
              <a:t>or</a:t>
            </a:r>
          </a:p>
          <a:p>
            <a:pPr eaLnBrk="1" hangingPunct="1">
              <a:lnSpc>
                <a:spcPct val="150000"/>
              </a:lnSpc>
            </a:pPr>
            <a:r>
              <a:rPr lang="en-US" altLang="en-US" sz="2400" dirty="0">
                <a:latin typeface="Helvetica" charset="0"/>
                <a:ea typeface="ＭＳ Ｐゴシック" charset="-128"/>
                <a:cs typeface="Helvetica" charset="0"/>
              </a:rPr>
              <a:t>Add a new column called </a:t>
            </a:r>
            <a:r>
              <a:rPr lang="en-US" altLang="en-US" sz="2400" dirty="0">
                <a:latin typeface="Courier New" charset="0"/>
                <a:ea typeface="Courier New" charset="0"/>
                <a:cs typeface="Courier New" charset="0"/>
              </a:rPr>
              <a:t>is-round</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934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animEffect transition="in" filter="fade">
                                      <p:cBhvr>
                                        <p:cTn id="25"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in </a:t>
            </a:r>
            <a:r>
              <a:rPr lang="en-US" dirty="0" err="1"/>
              <a:t>Pyret</a:t>
            </a:r>
            <a:endParaRPr lang="en-US" dirty="0"/>
          </a:p>
        </p:txBody>
      </p:sp>
      <p:sp>
        <p:nvSpPr>
          <p:cNvPr id="3" name="Content Placeholder 2"/>
          <p:cNvSpPr>
            <a:spLocks noGrp="1"/>
          </p:cNvSpPr>
          <p:nvPr>
            <p:ph idx="1"/>
          </p:nvPr>
        </p:nvSpPr>
        <p:spPr>
          <a:xfrm>
            <a:off x="293077" y="1687513"/>
            <a:ext cx="8698524" cy="3265487"/>
          </a:xfrm>
        </p:spPr>
        <p:txBody>
          <a:bodyPr/>
          <a:lstStyle/>
          <a:p>
            <a:pPr marL="0" indent="0">
              <a:buNone/>
            </a:pPr>
            <a:r>
              <a:rPr lang="en-US" sz="2400" b="1" dirty="0"/>
              <a:t>Math:  </a:t>
            </a:r>
            <a:r>
              <a:rPr lang="en-US" sz="2400" i="1" dirty="0">
                <a:latin typeface="Courier New" charset="0"/>
                <a:ea typeface="Courier New" charset="0"/>
                <a:cs typeface="Courier New" charset="0"/>
              </a:rPr>
              <a:t>f(24, 2)</a:t>
            </a:r>
          </a:p>
          <a:p>
            <a:pPr marL="0" indent="0">
              <a:buNone/>
            </a:pPr>
            <a:r>
              <a:rPr lang="en-US" sz="2400" b="1" dirty="0" err="1"/>
              <a:t>Pyret</a:t>
            </a:r>
            <a:r>
              <a:rPr lang="en-US" sz="2400" b="1" dirty="0"/>
              <a:t>:</a:t>
            </a:r>
            <a:r>
              <a:rPr lang="en-US" sz="2400" dirty="0">
                <a:latin typeface="Courier New" charset="0"/>
                <a:ea typeface="Courier New" charset="0"/>
                <a:cs typeface="Courier New" charset="0"/>
              </a:rPr>
              <a:t> f(24, 2)</a:t>
            </a:r>
            <a:endParaRPr lang="en-US" sz="2400" dirty="0">
              <a:solidFill>
                <a:schemeClr val="accent1"/>
              </a:solidFill>
              <a:latin typeface="Courier New" charset="0"/>
              <a:ea typeface="Courier New" charset="0"/>
              <a:cs typeface="Courier New" charset="0"/>
            </a:endParaRPr>
          </a:p>
          <a:p>
            <a:pPr marL="0" indent="0">
              <a:buNone/>
            </a:pPr>
            <a:endParaRPr lang="en-US" sz="2400" dirty="0">
              <a:latin typeface="Courier New" charset="0"/>
              <a:ea typeface="Courier New" charset="0"/>
              <a:cs typeface="Courier New" charset="0"/>
            </a:endParaRPr>
          </a:p>
          <a:p>
            <a:pPr marL="0" indent="0">
              <a:buNone/>
            </a:pPr>
            <a:r>
              <a:rPr lang="en-US" sz="2400" dirty="0"/>
              <a:t>When using a function, always write its name, then all its arguments (separated by commas).</a:t>
            </a:r>
            <a:endParaRPr lang="en-US" sz="2400" dirty="0">
              <a:latin typeface="Courier New" charset="0"/>
              <a:ea typeface="Courier New" charset="0"/>
              <a:cs typeface="Courier New" charset="0"/>
            </a:endParaRPr>
          </a:p>
          <a:p>
            <a:pPr marL="0" indent="0">
              <a:buNone/>
            </a:pPr>
            <a:endParaRPr lang="en-US" sz="2400" dirty="0">
              <a:solidFill>
                <a:schemeClr val="accent1"/>
              </a:solidFill>
              <a:latin typeface="Courier New" charset="0"/>
              <a:ea typeface="Courier New" charset="0"/>
              <a:cs typeface="Courier New" charset="0"/>
            </a:endParaRPr>
          </a:p>
          <a:p>
            <a:pPr marL="0" indent="0" algn="ctr">
              <a:buNone/>
            </a:pPr>
            <a:r>
              <a:rPr lang="en-US" sz="2400" dirty="0" err="1">
                <a:solidFill>
                  <a:schemeClr val="accent1"/>
                </a:solidFill>
                <a:latin typeface="Courier New" charset="0"/>
                <a:ea typeface="Courier New" charset="0"/>
                <a:cs typeface="Courier New" charset="0"/>
              </a:rPr>
              <a:t>num</a:t>
            </a:r>
            <a:r>
              <a:rPr lang="en-US" sz="2400" dirty="0">
                <a:solidFill>
                  <a:schemeClr val="accent1"/>
                </a:solidFill>
                <a:latin typeface="Courier New" charset="0"/>
                <a:ea typeface="Courier New" charset="0"/>
                <a:cs typeface="Courier New" charset="0"/>
              </a:rPr>
              <a:t>-sqrt(16)</a:t>
            </a:r>
          </a:p>
          <a:p>
            <a:pPr marL="0" indent="0" algn="ctr">
              <a:buNone/>
            </a:pPr>
            <a:r>
              <a:rPr lang="en-US" sz="2400" dirty="0">
                <a:solidFill>
                  <a:schemeClr val="accent1"/>
                </a:solidFill>
                <a:latin typeface="Courier New" charset="0"/>
                <a:ea typeface="Courier New" charset="0"/>
                <a:cs typeface="Courier New" charset="0"/>
              </a:rPr>
              <a:t>triangle(50, “solid”, “red”)</a:t>
            </a:r>
            <a:endParaRPr lang="en-US" sz="2400" dirty="0"/>
          </a:p>
          <a:p>
            <a:pPr marL="0" indent="0">
              <a:buNone/>
            </a:pPr>
            <a:endParaRPr lang="en-US" sz="2400" dirty="0"/>
          </a:p>
          <a:p>
            <a:pPr marL="0" indent="0">
              <a:buNone/>
            </a:pPr>
            <a:r>
              <a:rPr lang="en-US" sz="2400" dirty="0"/>
              <a:t>Try making other triangles!</a:t>
            </a:r>
          </a:p>
          <a:p>
            <a:pPr marL="0" indent="0">
              <a:buNone/>
            </a:pPr>
            <a:r>
              <a:rPr lang="en-US" sz="2400" dirty="0"/>
              <a:t>What kind of mistakes could we make?</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5751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867400" y="1588"/>
            <a:ext cx="32004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p:nvPr/>
        </p:nvGrpSpPr>
        <p:grpSpPr>
          <a:xfrm>
            <a:off x="152400" y="1682750"/>
            <a:ext cx="8559800" cy="4913312"/>
            <a:chOff x="203200" y="1335088"/>
            <a:chExt cx="8559800" cy="4913312"/>
          </a:xfrm>
        </p:grpSpPr>
        <p:pic>
          <p:nvPicPr>
            <p:cNvPr id="14" name="Picture 2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0600" y="1868488"/>
              <a:ext cx="7240588" cy="437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val Callout 14"/>
            <p:cNvSpPr>
              <a:spLocks noChangeArrowheads="1"/>
            </p:cNvSpPr>
            <p:nvPr/>
          </p:nvSpPr>
          <p:spPr bwMode="auto">
            <a:xfrm>
              <a:off x="454025" y="31638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6" name="Oval Callout 15"/>
            <p:cNvSpPr>
              <a:spLocks noChangeArrowheads="1"/>
            </p:cNvSpPr>
            <p:nvPr/>
          </p:nvSpPr>
          <p:spPr bwMode="auto">
            <a:xfrm>
              <a:off x="4721225" y="27066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7" name="Oval Callout 16"/>
            <p:cNvSpPr>
              <a:spLocks noChangeArrowheads="1"/>
            </p:cNvSpPr>
            <p:nvPr/>
          </p:nvSpPr>
          <p:spPr bwMode="auto">
            <a:xfrm>
              <a:off x="3527425" y="461168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8" name="Oval Callout 17"/>
            <p:cNvSpPr>
              <a:spLocks noChangeArrowheads="1"/>
            </p:cNvSpPr>
            <p:nvPr/>
          </p:nvSpPr>
          <p:spPr bwMode="auto">
            <a:xfrm>
              <a:off x="6448425" y="2249488"/>
              <a:ext cx="790575"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19" name="Oval Callout 18"/>
            <p:cNvSpPr>
              <a:spLocks noChangeArrowheads="1"/>
            </p:cNvSpPr>
            <p:nvPr/>
          </p:nvSpPr>
          <p:spPr bwMode="auto">
            <a:xfrm>
              <a:off x="7896225" y="20208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0" name="Oval Callout 19"/>
            <p:cNvSpPr>
              <a:spLocks noChangeArrowheads="1"/>
            </p:cNvSpPr>
            <p:nvPr/>
          </p:nvSpPr>
          <p:spPr bwMode="auto">
            <a:xfrm>
              <a:off x="7972425" y="32400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1" name="Oval Callout 20"/>
            <p:cNvSpPr>
              <a:spLocks noChangeArrowheads="1"/>
            </p:cNvSpPr>
            <p:nvPr/>
          </p:nvSpPr>
          <p:spPr bwMode="auto">
            <a:xfrm>
              <a:off x="320675" y="3773488"/>
              <a:ext cx="609600" cy="609600"/>
            </a:xfrm>
            <a:prstGeom prst="wedgeEllipseCallout">
              <a:avLst>
                <a:gd name="adj1" fmla="val 109634"/>
                <a:gd name="adj2" fmla="val -154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2" name="Oval Callout 21"/>
            <p:cNvSpPr>
              <a:spLocks noChangeArrowheads="1"/>
            </p:cNvSpPr>
            <p:nvPr/>
          </p:nvSpPr>
          <p:spPr bwMode="auto">
            <a:xfrm>
              <a:off x="203200" y="4402138"/>
              <a:ext cx="609600" cy="609600"/>
            </a:xfrm>
            <a:prstGeom prst="wedgeEllipseCallout">
              <a:avLst>
                <a:gd name="adj1" fmla="val 129556"/>
                <a:gd name="adj2" fmla="val -1118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3" name="Oval Callout 22"/>
            <p:cNvSpPr>
              <a:spLocks noChangeArrowheads="1"/>
            </p:cNvSpPr>
            <p:nvPr/>
          </p:nvSpPr>
          <p:spPr bwMode="auto">
            <a:xfrm>
              <a:off x="6850063" y="1563688"/>
              <a:ext cx="790575" cy="609600"/>
            </a:xfrm>
            <a:prstGeom prst="wedgeEllipseCallout">
              <a:avLst>
                <a:gd name="adj1" fmla="val 41995"/>
                <a:gd name="adj2" fmla="val 175231"/>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4" name="Oval Callout 23"/>
            <p:cNvSpPr>
              <a:spLocks noChangeArrowheads="1"/>
            </p:cNvSpPr>
            <p:nvPr/>
          </p:nvSpPr>
          <p:spPr bwMode="auto">
            <a:xfrm>
              <a:off x="2705100" y="29352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5" name="Oval Callout 24"/>
            <p:cNvSpPr>
              <a:spLocks noChangeArrowheads="1"/>
            </p:cNvSpPr>
            <p:nvPr/>
          </p:nvSpPr>
          <p:spPr bwMode="auto">
            <a:xfrm>
              <a:off x="5991225" y="3392488"/>
              <a:ext cx="790575" cy="609600"/>
            </a:xfrm>
            <a:prstGeom prst="wedgeEllipseCallout">
              <a:avLst>
                <a:gd name="adj1" fmla="val 84755"/>
                <a:gd name="adj2" fmla="val -9172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6" name="Oval Callout 25"/>
            <p:cNvSpPr>
              <a:spLocks noChangeArrowheads="1"/>
            </p:cNvSpPr>
            <p:nvPr/>
          </p:nvSpPr>
          <p:spPr bwMode="auto">
            <a:xfrm>
              <a:off x="4797425" y="4764088"/>
              <a:ext cx="790575"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7" name="Oval Callout 26"/>
            <p:cNvSpPr>
              <a:spLocks noChangeArrowheads="1"/>
            </p:cNvSpPr>
            <p:nvPr/>
          </p:nvSpPr>
          <p:spPr bwMode="auto">
            <a:xfrm>
              <a:off x="874713" y="1584325"/>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8" name="Oval Callout 27"/>
            <p:cNvSpPr>
              <a:spLocks noChangeArrowheads="1"/>
            </p:cNvSpPr>
            <p:nvPr/>
          </p:nvSpPr>
          <p:spPr bwMode="auto">
            <a:xfrm>
              <a:off x="642938" y="2001838"/>
              <a:ext cx="609600" cy="609600"/>
            </a:xfrm>
            <a:prstGeom prst="wedgeEllipseCallout">
              <a:avLst>
                <a:gd name="adj1" fmla="val 76394"/>
                <a:gd name="adj2" fmla="val 73597"/>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29" name="Oval Callout 28"/>
            <p:cNvSpPr>
              <a:spLocks noChangeArrowheads="1"/>
            </p:cNvSpPr>
            <p:nvPr/>
          </p:nvSpPr>
          <p:spPr bwMode="auto">
            <a:xfrm>
              <a:off x="7515225" y="3925888"/>
              <a:ext cx="790575" cy="609600"/>
            </a:xfrm>
            <a:prstGeom prst="wedgeEllipseCallout">
              <a:avLst>
                <a:gd name="adj1" fmla="val -73296"/>
                <a:gd name="adj2" fmla="val -173315"/>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0" name="Oval Callout 29"/>
            <p:cNvSpPr>
              <a:spLocks noChangeArrowheads="1"/>
            </p:cNvSpPr>
            <p:nvPr/>
          </p:nvSpPr>
          <p:spPr bwMode="auto">
            <a:xfrm>
              <a:off x="1901825" y="40782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1" name="Oval Callout 30"/>
            <p:cNvSpPr>
              <a:spLocks noChangeArrowheads="1"/>
            </p:cNvSpPr>
            <p:nvPr/>
          </p:nvSpPr>
          <p:spPr bwMode="auto">
            <a:xfrm>
              <a:off x="1825625" y="1639888"/>
              <a:ext cx="609600" cy="609600"/>
            </a:xfrm>
            <a:prstGeom prst="wedgeEllipseCallout">
              <a:avLst>
                <a:gd name="adj1" fmla="val -46060"/>
                <a:gd name="adj2" fmla="val 80616"/>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2" name="Oval Callout 31"/>
            <p:cNvSpPr>
              <a:spLocks noChangeArrowheads="1"/>
            </p:cNvSpPr>
            <p:nvPr/>
          </p:nvSpPr>
          <p:spPr bwMode="auto">
            <a:xfrm>
              <a:off x="3286125" y="4002088"/>
              <a:ext cx="609600"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3" name="Oval Callout 32"/>
            <p:cNvSpPr>
              <a:spLocks noChangeArrowheads="1"/>
            </p:cNvSpPr>
            <p:nvPr/>
          </p:nvSpPr>
          <p:spPr bwMode="auto">
            <a:xfrm>
              <a:off x="7286625" y="1335088"/>
              <a:ext cx="790575" cy="609600"/>
            </a:xfrm>
            <a:prstGeom prst="wedgeEllipseCallout">
              <a:avLst>
                <a:gd name="adj1" fmla="val -3690"/>
                <a:gd name="adj2" fmla="val 194394"/>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4" name="Oval Callout 33"/>
            <p:cNvSpPr>
              <a:spLocks noChangeArrowheads="1"/>
            </p:cNvSpPr>
            <p:nvPr/>
          </p:nvSpPr>
          <p:spPr bwMode="auto">
            <a:xfrm>
              <a:off x="987425" y="4230688"/>
              <a:ext cx="609600"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5" name="Oval Callout 34"/>
            <p:cNvSpPr>
              <a:spLocks noChangeArrowheads="1"/>
            </p:cNvSpPr>
            <p:nvPr/>
          </p:nvSpPr>
          <p:spPr bwMode="auto">
            <a:xfrm>
              <a:off x="7210425" y="5449888"/>
              <a:ext cx="790575" cy="609600"/>
            </a:xfrm>
            <a:prstGeom prst="wedgeEllipseCallout">
              <a:avLst>
                <a:gd name="adj1" fmla="val -86560"/>
                <a:gd name="adj2" fmla="val -77519"/>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6" name="Oval Callout 35"/>
            <p:cNvSpPr>
              <a:spLocks noChangeArrowheads="1"/>
            </p:cNvSpPr>
            <p:nvPr/>
          </p:nvSpPr>
          <p:spPr bwMode="auto">
            <a:xfrm>
              <a:off x="6143625" y="5526088"/>
              <a:ext cx="790575" cy="609600"/>
            </a:xfrm>
            <a:prstGeom prst="wedgeEllipseCallout">
              <a:avLst>
                <a:gd name="adj1" fmla="val 19009"/>
                <a:gd name="adj2" fmla="val -99023"/>
              </a:avLst>
            </a:prstGeom>
            <a:gradFill rotWithShape="1">
              <a:gsLst>
                <a:gs pos="0">
                  <a:srgbClr val="92D050"/>
                </a:gs>
                <a:gs pos="6984">
                  <a:srgbClr val="92D050"/>
                </a:gs>
                <a:gs pos="72000">
                  <a:srgbClr val="00B050"/>
                </a:gs>
                <a:gs pos="100000">
                  <a:srgbClr val="92D050"/>
                </a:gs>
              </a:gsLst>
              <a:lin ang="5400000" scaled="1"/>
            </a:gradFill>
            <a:ln w="10000">
              <a:solidFill>
                <a:srgbClr val="00B050"/>
              </a:solidFill>
              <a:miter lim="800000"/>
              <a:headEnd/>
              <a:tailEnd/>
            </a:ln>
            <a:effectLst>
              <a:outerShdw blurRad="76200" dist="50800" dir="5400000" rotWithShape="0">
                <a:srgbClr val="4E3B30">
                  <a:alpha val="59998"/>
                </a:srgbClr>
              </a:outerShdw>
            </a:effectLst>
          </p:spPr>
          <p:txBody>
            <a:bodyPr anchor="ctr"/>
            <a:lstStyle/>
            <a:p>
              <a:pPr algn="ctr">
                <a:defRPr/>
              </a:pPr>
              <a:endParaRPr lang="en-US">
                <a:solidFill>
                  <a:srgbClr val="000000"/>
                </a:solidFill>
                <a:latin typeface="+mn-lt"/>
                <a:ea typeface="ＭＳ Ｐゴシック" charset="0"/>
                <a:cs typeface="ＭＳ Ｐゴシック" charset="0"/>
              </a:endParaRPr>
            </a:p>
          </p:txBody>
        </p:sp>
        <p:sp>
          <p:nvSpPr>
            <p:cNvPr id="37" name="Rectangle 36"/>
            <p:cNvSpPr/>
            <p:nvPr/>
          </p:nvSpPr>
          <p:spPr>
            <a:xfrm>
              <a:off x="454025" y="1335088"/>
              <a:ext cx="8308975" cy="4800600"/>
            </a:xfrm>
            <a:prstGeom prst="rect">
              <a:avLst/>
            </a:prstGeom>
            <a:solidFill>
              <a:schemeClr val="tx1">
                <a:alpha val="47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lnSpc>
                  <a:spcPct val="200000"/>
                </a:lnSpc>
                <a:defRPr/>
              </a:pPr>
              <a:r>
                <a:rPr lang="en-US" sz="4000" b="1" dirty="0">
                  <a:solidFill>
                    <a:sysClr val="windowText" lastClr="000000"/>
                  </a:solidFill>
                  <a:latin typeface="Century Gothic" charset="0"/>
                  <a:ea typeface="Century Gothic" charset="0"/>
                  <a:cs typeface="Century Gothic" charset="0"/>
                </a:rPr>
                <a:t>25 Thousand Students Annually</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43% Girls and Young Women</a:t>
              </a:r>
            </a:p>
            <a:p>
              <a:pPr algn="ctr">
                <a:lnSpc>
                  <a:spcPct val="200000"/>
                </a:lnSpc>
                <a:defRPr/>
              </a:pPr>
              <a:r>
                <a:rPr lang="en-US" sz="4000" b="1" dirty="0">
                  <a:solidFill>
                    <a:sysClr val="windowText" lastClr="000000"/>
                  </a:solidFill>
                  <a:latin typeface="Century Gothic" charset="0"/>
                  <a:ea typeface="Century Gothic" charset="0"/>
                  <a:cs typeface="Century Gothic" charset="0"/>
                </a:rPr>
                <a:t>46% African-American or Latino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of your Book: </a:t>
            </a:r>
            <a:r>
              <a:rPr lang="en-US" i="1" dirty="0"/>
              <a:t>Contracts!</a:t>
            </a:r>
          </a:p>
        </p:txBody>
      </p:sp>
      <p:sp>
        <p:nvSpPr>
          <p:cNvPr id="3" name="Content Placeholder 2"/>
          <p:cNvSpPr>
            <a:spLocks noGrp="1"/>
          </p:cNvSpPr>
          <p:nvPr>
            <p:ph idx="1"/>
          </p:nvPr>
        </p:nvSpPr>
        <p:spPr>
          <a:xfrm>
            <a:off x="0" y="1630363"/>
            <a:ext cx="9144000" cy="2332037"/>
          </a:xfrm>
        </p:spPr>
        <p:txBody>
          <a:bodyPr/>
          <a:lstStyle/>
          <a:p>
            <a:pPr marL="0" indent="0">
              <a:buNone/>
            </a:pPr>
            <a:r>
              <a:rPr lang="en-US" sz="2400" b="1" dirty="0">
                <a:solidFill>
                  <a:schemeClr val="bg1"/>
                </a:solidFill>
              </a:rPr>
              <a:t>Every function has a Contract</a:t>
            </a:r>
            <a:endParaRPr lang="en-US" sz="1600" dirty="0">
              <a:solidFill>
                <a:schemeClr val="bg1"/>
              </a:solidFill>
            </a:endParaRPr>
          </a:p>
          <a:p>
            <a:pPr marL="0" indent="0">
              <a:buNone/>
            </a:pPr>
            <a:r>
              <a:rPr lang="en-US" sz="1900" spc="-150" dirty="0">
                <a:solidFill>
                  <a:schemeClr val="accent1"/>
                </a:solidFill>
                <a:latin typeface="Courier" charset="0"/>
                <a:ea typeface="Courier" charset="0"/>
                <a:cs typeface="Courier" charset="0"/>
              </a:rPr>
              <a:t># triangle :: (side :: </a:t>
            </a:r>
            <a:r>
              <a:rPr lang="en-US" sz="1900" spc="-150" dirty="0" err="1">
                <a:solidFill>
                  <a:schemeClr val="accent1"/>
                </a:solidFill>
                <a:latin typeface="Courier" charset="0"/>
                <a:ea typeface="Courier" charset="0"/>
                <a:cs typeface="Courier" charset="0"/>
              </a:rPr>
              <a:t>Num</a:t>
            </a:r>
            <a:r>
              <a:rPr lang="en-US" sz="1900" spc="-150" dirty="0">
                <a:solidFill>
                  <a:schemeClr val="accent1"/>
                </a:solidFill>
                <a:latin typeface="Courier" charset="0"/>
                <a:ea typeface="Courier" charset="0"/>
                <a:cs typeface="Courier" charset="0"/>
              </a:rPr>
              <a:t>, mode :: String, color :: String) </a:t>
            </a:r>
            <a:r>
              <a:rPr lang="en-US" sz="1900" spc="-150" dirty="0">
                <a:solidFill>
                  <a:schemeClr val="accent1"/>
                </a:solidFill>
                <a:latin typeface="Courier" charset="0"/>
                <a:ea typeface="Courier" charset="0"/>
                <a:cs typeface="Courier" charset="0"/>
                <a:sym typeface="Wingdings"/>
              </a:rPr>
              <a:t></a:t>
            </a:r>
            <a:r>
              <a:rPr lang="en-US" sz="1900" spc="-150" dirty="0">
                <a:solidFill>
                  <a:schemeClr val="accent1"/>
                </a:solidFill>
                <a:latin typeface="Courier" charset="0"/>
                <a:ea typeface="Courier" charset="0"/>
                <a:cs typeface="Courier" charset="0"/>
              </a:rPr>
              <a:t> Image</a:t>
            </a: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buNone/>
            </a:pPr>
            <a:endParaRPr lang="en-US" sz="1900" dirty="0">
              <a:solidFill>
                <a:schemeClr val="accent1"/>
              </a:solidFill>
              <a:latin typeface="Courier" charset="0"/>
              <a:ea typeface="Courier" charset="0"/>
              <a:cs typeface="Courier" charset="0"/>
            </a:endParaRPr>
          </a:p>
          <a:p>
            <a:pPr marL="0" indent="0">
              <a:lnSpc>
                <a:spcPct val="150000"/>
              </a:lnSpc>
              <a:buNone/>
            </a:pPr>
            <a:r>
              <a:rPr lang="en-US" sz="1900" dirty="0">
                <a:solidFill>
                  <a:schemeClr val="accent1"/>
                </a:solidFill>
                <a:latin typeface="Courier" charset="0"/>
                <a:ea typeface="Courier" charset="0"/>
                <a:cs typeface="Courier" charset="0"/>
              </a:rPr>
              <a:t># text:: (</a:t>
            </a:r>
            <a:r>
              <a:rPr lang="en-US" sz="1900" dirty="0" err="1">
                <a:solidFill>
                  <a:schemeClr val="accent1"/>
                </a:solidFill>
                <a:latin typeface="Courier" charset="0"/>
                <a:ea typeface="Courier" charset="0"/>
                <a:cs typeface="Courier" charset="0"/>
              </a:rPr>
              <a:t>str</a:t>
            </a:r>
            <a:r>
              <a:rPr lang="en-US" sz="1900" dirty="0">
                <a:solidFill>
                  <a:schemeClr val="accent1"/>
                </a:solidFill>
                <a:latin typeface="Courier" charset="0"/>
                <a:ea typeface="Courier" charset="0"/>
                <a:cs typeface="Courier" charset="0"/>
              </a:rPr>
              <a:t> :: String, size::Number,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circle::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a:lnSpc>
                <a:spcPct val="150000"/>
              </a:lnSpc>
              <a:buNone/>
            </a:pPr>
            <a:r>
              <a:rPr lang="en-US" sz="1900" dirty="0">
                <a:solidFill>
                  <a:schemeClr val="accent1"/>
                </a:solidFill>
                <a:latin typeface="Courier" charset="0"/>
                <a:ea typeface="Courier" charset="0"/>
                <a:cs typeface="Courier" charset="0"/>
              </a:rPr>
              <a:t># star  :: (radius::</a:t>
            </a:r>
            <a:r>
              <a:rPr lang="en-US" sz="1900" dirty="0" err="1">
                <a:solidFill>
                  <a:schemeClr val="accent1"/>
                </a:solidFill>
                <a:latin typeface="Courier" charset="0"/>
                <a:ea typeface="Courier" charset="0"/>
                <a:cs typeface="Courier" charset="0"/>
              </a:rPr>
              <a:t>Num</a:t>
            </a:r>
            <a:r>
              <a:rPr lang="en-US" sz="1900" dirty="0">
                <a:solidFill>
                  <a:schemeClr val="accent1"/>
                </a:solidFill>
                <a:latin typeface="Courier" charset="0"/>
                <a:ea typeface="Courier" charset="0"/>
                <a:cs typeface="Courier" charset="0"/>
              </a:rPr>
              <a:t>, mode::String, color::String) </a:t>
            </a:r>
            <a:r>
              <a:rPr lang="en-US" sz="1900" dirty="0">
                <a:solidFill>
                  <a:schemeClr val="accent1"/>
                </a:solidFill>
                <a:latin typeface="Courier" charset="0"/>
                <a:ea typeface="Courier" charset="0"/>
                <a:cs typeface="Courier" charset="0"/>
                <a:sym typeface="Wingdings"/>
              </a:rPr>
              <a:t></a:t>
            </a:r>
            <a:r>
              <a:rPr lang="en-US" sz="1900" dirty="0">
                <a:solidFill>
                  <a:schemeClr val="accent1"/>
                </a:solidFill>
                <a:latin typeface="Courier" charset="0"/>
                <a:ea typeface="Courier" charset="0"/>
                <a:cs typeface="Courier" charset="0"/>
              </a:rPr>
              <a:t> Image</a:t>
            </a: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string-repeat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String, n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Number) </a:t>
            </a:r>
            <a:r>
              <a:rPr lang="en-US" altLang="en-US" sz="1900" dirty="0">
                <a:solidFill>
                  <a:schemeClr val="accent1"/>
                </a:solidFill>
                <a:latin typeface="Courier" pitchFamily="2" charset="0"/>
                <a:ea typeface="Courier New" charset="0"/>
                <a:cs typeface="Courier New" charset="0"/>
                <a:sym typeface="Wingdings"/>
              </a:rPr>
              <a:t></a:t>
            </a:r>
            <a:r>
              <a:rPr lang="en-US" altLang="en-US" sz="1900" dirty="0">
                <a:solidFill>
                  <a:schemeClr val="accent1"/>
                </a:solidFill>
                <a:latin typeface="Courier" pitchFamily="2" charset="0"/>
                <a:ea typeface="Courier New" charset="0"/>
                <a:cs typeface="Courier New" charset="0"/>
              </a:rPr>
              <a:t> String</a:t>
            </a:r>
            <a:endParaRPr lang="en-US" altLang="en-US" sz="1900" dirty="0">
              <a:solidFill>
                <a:schemeClr val="accent1"/>
              </a:solidFill>
              <a:latin typeface="Courier" pitchFamily="2" charset="0"/>
              <a:ea typeface="ＭＳ Ｐゴシック" charset="-128"/>
              <a:cs typeface="Helvetica" charset="0"/>
            </a:endParaRPr>
          </a:p>
          <a:p>
            <a:pPr marL="0" indent="0" eaLnBrk="1" hangingPunct="1">
              <a:lnSpc>
                <a:spcPct val="150000"/>
              </a:lnSpc>
              <a:buNone/>
            </a:pPr>
            <a:r>
              <a:rPr lang="en-US" altLang="en-US" sz="1900" dirty="0">
                <a:solidFill>
                  <a:schemeClr val="accent1"/>
                </a:solidFill>
                <a:latin typeface="Courier" pitchFamily="2" charset="0"/>
                <a:ea typeface="Courier New" charset="0"/>
                <a:cs typeface="Courier New" charset="0"/>
              </a:rPr>
              <a:t># string-contains </a:t>
            </a:r>
            <a:r>
              <a:rPr lang="en-US" altLang="en-US" sz="1900" spc="-6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rPr>
              <a:t>(search </a:t>
            </a:r>
            <a:r>
              <a:rPr lang="en-US" altLang="en-US" sz="1900" spc="-600" dirty="0">
                <a:solidFill>
                  <a:schemeClr val="accent1"/>
                </a:solidFill>
                <a:latin typeface="Courier" pitchFamily="2" charset="0"/>
                <a:ea typeface="Courier New" charset="0"/>
                <a:cs typeface="Courier New" charset="0"/>
              </a:rPr>
              <a:t>::</a:t>
            </a:r>
            <a:r>
              <a:rPr lang="en-US" altLang="en-US" sz="19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for </a:t>
            </a:r>
            <a:r>
              <a:rPr lang="en-US" altLang="en-US" sz="1900" spc="-600" dirty="0">
                <a:solidFill>
                  <a:schemeClr val="accent1"/>
                </a:solidFill>
                <a:latin typeface="Courier" pitchFamily="2" charset="0"/>
                <a:ea typeface="Courier New" charset="0"/>
                <a:cs typeface="Courier New" charset="0"/>
              </a:rPr>
              <a:t>::  </a:t>
            </a:r>
            <a:r>
              <a:rPr lang="en-US" altLang="en-US" sz="1900" dirty="0" err="1">
                <a:solidFill>
                  <a:schemeClr val="accent1"/>
                </a:solidFill>
                <a:latin typeface="Courier" pitchFamily="2" charset="0"/>
                <a:ea typeface="Courier New" charset="0"/>
                <a:cs typeface="Courier New" charset="0"/>
              </a:rPr>
              <a:t>Str</a:t>
            </a:r>
            <a:r>
              <a:rPr lang="en-US" altLang="en-US" sz="1900" dirty="0">
                <a:solidFill>
                  <a:schemeClr val="accent1"/>
                </a:solidFill>
                <a:latin typeface="Courier" pitchFamily="2" charset="0"/>
                <a:ea typeface="Courier New" charset="0"/>
                <a:cs typeface="Courier New" charset="0"/>
              </a:rPr>
              <a:t>) </a:t>
            </a:r>
            <a:r>
              <a:rPr lang="en-US" altLang="en-US" sz="1900" dirty="0">
                <a:solidFill>
                  <a:schemeClr val="accent1"/>
                </a:solidFill>
                <a:latin typeface="Courier" pitchFamily="2" charset="0"/>
                <a:ea typeface="Courier New" charset="0"/>
                <a:cs typeface="Courier New" charset="0"/>
                <a:sym typeface="Wingdings"/>
              </a:rPr>
              <a:t> </a:t>
            </a:r>
            <a:r>
              <a:rPr lang="en-US" altLang="en-US" sz="1900" dirty="0">
                <a:solidFill>
                  <a:schemeClr val="accent1"/>
                </a:solidFill>
                <a:latin typeface="Courier" pitchFamily="2" charset="0"/>
                <a:ea typeface="Courier New" charset="0"/>
                <a:cs typeface="Courier New" charset="0"/>
              </a:rPr>
              <a:t>Boolean</a:t>
            </a:r>
            <a:endParaRPr lang="en-US" altLang="en-US" sz="1900" dirty="0">
              <a:solidFill>
                <a:schemeClr val="accent1"/>
              </a:solidFill>
              <a:latin typeface="Courier" pitchFamily="2" charset="0"/>
              <a:ea typeface="ＭＳ Ｐゴシック" charset="-128"/>
              <a:cs typeface="Helvetica" charset="0"/>
            </a:endParaRPr>
          </a:p>
          <a:p>
            <a:pPr marL="0" indent="0">
              <a:buNone/>
            </a:pPr>
            <a:endParaRPr lang="en-US" sz="1800" dirty="0">
              <a:solidFill>
                <a:schemeClr val="accent1"/>
              </a:solidFill>
              <a:latin typeface="Courier" pitchFamily="2" charset="0"/>
              <a:ea typeface="Courier" charset="0"/>
              <a:cs typeface="Courier" charset="0"/>
            </a:endParaRP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grpSp>
        <p:nvGrpSpPr>
          <p:cNvPr id="5" name="Group 4"/>
          <p:cNvGrpSpPr/>
          <p:nvPr/>
        </p:nvGrpSpPr>
        <p:grpSpPr>
          <a:xfrm>
            <a:off x="304800" y="2057400"/>
            <a:ext cx="1230923" cy="1076914"/>
            <a:chOff x="5410200" y="3270986"/>
            <a:chExt cx="1230923" cy="1076914"/>
          </a:xfrm>
        </p:grpSpPr>
        <p:sp>
          <p:nvSpPr>
            <p:cNvPr id="6" name="Rectangular Callout 5"/>
            <p:cNvSpPr/>
            <p:nvPr/>
          </p:nvSpPr>
          <p:spPr>
            <a:xfrm>
              <a:off x="5421923" y="3893387"/>
              <a:ext cx="1219200" cy="454513"/>
            </a:xfrm>
            <a:prstGeom prst="wedgeRectCallout">
              <a:avLst>
                <a:gd name="adj1" fmla="val 21546"/>
                <a:gd name="adj2" fmla="val -101551"/>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name</a:t>
              </a:r>
            </a:p>
          </p:txBody>
        </p:sp>
        <p:sp>
          <p:nvSpPr>
            <p:cNvPr id="7" name="Rectangle 6"/>
            <p:cNvSpPr/>
            <p:nvPr/>
          </p:nvSpPr>
          <p:spPr>
            <a:xfrm>
              <a:off x="5410200" y="3270986"/>
              <a:ext cx="1219200" cy="36131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828800" y="2057400"/>
            <a:ext cx="5867400" cy="1031293"/>
            <a:chOff x="5410200" y="3344118"/>
            <a:chExt cx="5867400" cy="933190"/>
          </a:xfrm>
        </p:grpSpPr>
        <p:sp>
          <p:nvSpPr>
            <p:cNvPr id="9" name="Rectangular Callout 8"/>
            <p:cNvSpPr/>
            <p:nvPr/>
          </p:nvSpPr>
          <p:spPr>
            <a:xfrm>
              <a:off x="5421923" y="3873236"/>
              <a:ext cx="4712678" cy="404072"/>
            </a:xfrm>
            <a:prstGeom prst="wedgeRectCallout">
              <a:avLst>
                <a:gd name="adj1" fmla="val -2754"/>
                <a:gd name="adj2" fmla="val -101178"/>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Domain (name :: Type)</a:t>
              </a:r>
            </a:p>
          </p:txBody>
        </p:sp>
        <p:sp>
          <p:nvSpPr>
            <p:cNvPr id="10" name="Rectangle 9"/>
            <p:cNvSpPr/>
            <p:nvPr/>
          </p:nvSpPr>
          <p:spPr>
            <a:xfrm>
              <a:off x="5410200" y="3344118"/>
              <a:ext cx="5867400" cy="32226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467600" y="2057400"/>
            <a:ext cx="1424354" cy="1047750"/>
            <a:chOff x="5205046" y="2871354"/>
            <a:chExt cx="1424354" cy="1047750"/>
          </a:xfrm>
        </p:grpSpPr>
        <p:sp>
          <p:nvSpPr>
            <p:cNvPr id="13" name="Rectangle 12"/>
            <p:cNvSpPr/>
            <p:nvPr/>
          </p:nvSpPr>
          <p:spPr>
            <a:xfrm>
              <a:off x="5738446" y="2871354"/>
              <a:ext cx="890954" cy="3619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ular Callout 11"/>
            <p:cNvSpPr/>
            <p:nvPr/>
          </p:nvSpPr>
          <p:spPr>
            <a:xfrm>
              <a:off x="5205046" y="3461903"/>
              <a:ext cx="1219200" cy="457201"/>
            </a:xfrm>
            <a:prstGeom prst="wedgeRectCallout">
              <a:avLst>
                <a:gd name="adj1" fmla="val 30921"/>
                <a:gd name="adj2" fmla="val -89273"/>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solidFill>
                    <a:schemeClr val="tx1"/>
                  </a:solidFill>
                </a:rPr>
                <a:t>Range</a:t>
              </a:r>
            </a:p>
          </p:txBody>
        </p:sp>
      </p:grpSp>
    </p:spTree>
    <p:extLst>
      <p:ext uri="{BB962C8B-B14F-4D97-AF65-F5344CB8AC3E}">
        <p14:creationId xmlns:p14="http://schemas.microsoft.com/office/powerpoint/2010/main" val="3883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Tables of images!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eaLnBrk="1" hangingPunct="1">
              <a:lnSpc>
                <a:spcPct val="150000"/>
              </a:lnSpc>
            </a:pPr>
            <a:r>
              <a:rPr lang="en-US" altLang="en-US" sz="2400" dirty="0">
                <a:latin typeface="Helvetica" charset="0"/>
                <a:ea typeface="ＭＳ Ｐゴシック" charset="-128"/>
                <a:cs typeface="Helvetica" charset="0"/>
              </a:rPr>
              <a:t>Add a new column called </a:t>
            </a:r>
            <a:r>
              <a:rPr lang="en-US" altLang="en-US" sz="2400" dirty="0">
                <a:latin typeface="Courier New" charset="0"/>
                <a:ea typeface="Courier New" charset="0"/>
                <a:cs typeface="Courier New" charset="0"/>
              </a:rPr>
              <a:t>sample</a:t>
            </a:r>
          </a:p>
          <a:p>
            <a:pPr lvl="1" eaLnBrk="1" hangingPunct="1">
              <a:lnSpc>
                <a:spcPct val="150000"/>
              </a:lnSpc>
            </a:pPr>
            <a:r>
              <a:rPr lang="en-US" altLang="en-US" sz="2000" dirty="0">
                <a:latin typeface="Helvetica" charset="0"/>
                <a:ea typeface="Helvetica" charset="0"/>
                <a:cs typeface="Helvetica" charset="0"/>
              </a:rPr>
              <a:t>Is this column made up of qualitative of categorical data?</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35439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charset="0"/>
                <a:ea typeface="Helvetica" charset="0"/>
                <a:cs typeface="Helvetica" charset="0"/>
              </a:rPr>
              <a:t>Images from Tables!</a:t>
            </a:r>
            <a:endParaRPr lang="en-US" dirty="0">
              <a:latin typeface="Courier New" charset="0"/>
              <a:ea typeface="Courier New" charset="0"/>
              <a:cs typeface="Courier New" charset="0"/>
            </a:endParaRPr>
          </a:p>
        </p:txBody>
      </p:sp>
      <p:sp>
        <p:nvSpPr>
          <p:cNvPr id="9" name="Content Placeholder 2"/>
          <p:cNvSpPr>
            <a:spLocks noGrp="1"/>
          </p:cNvSpPr>
          <p:nvPr>
            <p:ph idx="1"/>
          </p:nvPr>
        </p:nvSpPr>
        <p:spPr>
          <a:xfrm>
            <a:off x="152400" y="1722438"/>
            <a:ext cx="8839200" cy="4525962"/>
          </a:xfrm>
        </p:spPr>
        <p:txBody>
          <a:bodyPr/>
          <a:lstStyle/>
          <a:p>
            <a:pPr marL="0" indent="9525" eaLnBrk="1" hangingPunct="1">
              <a:buNone/>
            </a:pPr>
            <a:r>
              <a:rPr lang="en-US" altLang="en-US" sz="2000" dirty="0">
                <a:solidFill>
                  <a:schemeClr val="accent1"/>
                </a:solidFill>
                <a:latin typeface="Helvetica" charset="0"/>
                <a:ea typeface="ＭＳ Ｐゴシック" charset="-128"/>
                <a:cs typeface="Helvetica" charset="0"/>
              </a:rPr>
              <a:t># pie-chart :: (t :: Table, label-col :: String, data-col :: String) -&gt; Image</a:t>
            </a:r>
          </a:p>
          <a:p>
            <a:pPr marL="0" indent="9525" eaLnBrk="1" hangingPunct="1">
              <a:buNone/>
            </a:pPr>
            <a:r>
              <a:rPr lang="en-US" altLang="en-US" sz="2000" dirty="0">
                <a:solidFill>
                  <a:schemeClr val="accent1"/>
                </a:solidFill>
                <a:latin typeface="Helvetica" charset="0"/>
                <a:ea typeface="ＭＳ Ｐゴシック" charset="-128"/>
                <a:cs typeface="Helvetica" charset="0"/>
              </a:rPr>
              <a:t>pie-chart(shapes, "name", "corners")</a:t>
            </a:r>
          </a:p>
          <a:p>
            <a:pPr marL="0" indent="9525" eaLnBrk="1" hangingPunct="1">
              <a:buNone/>
            </a:pPr>
            <a:endParaRPr lang="en-US" altLang="en-US" sz="2000" dirty="0">
              <a:solidFill>
                <a:schemeClr val="accent1"/>
              </a:solidFill>
              <a:latin typeface="Helvetica" charset="0"/>
              <a:ea typeface="ＭＳ Ｐゴシック" charset="-128"/>
              <a:cs typeface="Helvetica" charset="0"/>
            </a:endParaRPr>
          </a:p>
          <a:p>
            <a:pPr eaLnBrk="1" hangingPunct="1">
              <a:lnSpc>
                <a:spcPct val="150000"/>
              </a:lnSpc>
            </a:pPr>
            <a:r>
              <a:rPr lang="en-US" altLang="en-US" sz="2000" dirty="0">
                <a:latin typeface="Helvetica" charset="0"/>
                <a:ea typeface="ＭＳ Ｐゴシック" charset="-128"/>
                <a:cs typeface="Helvetica" charset="0"/>
              </a:rPr>
              <a:t>What is the name of this function?</a:t>
            </a:r>
          </a:p>
          <a:p>
            <a:pPr eaLnBrk="1" hangingPunct="1">
              <a:lnSpc>
                <a:spcPct val="150000"/>
              </a:lnSpc>
            </a:pPr>
            <a:r>
              <a:rPr lang="en-US" altLang="en-US" sz="2000" dirty="0">
                <a:latin typeface="Helvetica" charset="0"/>
                <a:ea typeface="ＭＳ Ｐゴシック" charset="-128"/>
                <a:cs typeface="Courier New" charset="0"/>
              </a:rPr>
              <a:t>How many inputs are in its Domain?</a:t>
            </a:r>
          </a:p>
          <a:p>
            <a:pPr eaLnBrk="1" hangingPunct="1">
              <a:lnSpc>
                <a:spcPct val="150000"/>
              </a:lnSpc>
            </a:pPr>
            <a:r>
              <a:rPr lang="en-US" altLang="en-US" sz="2000" dirty="0">
                <a:latin typeface="Helvetica" charset="0"/>
                <a:ea typeface="ＭＳ Ｐゴシック" charset="-128"/>
                <a:cs typeface="Courier New" charset="0"/>
              </a:rPr>
              <a:t>What will it evaluate to?</a:t>
            </a:r>
            <a:endParaRPr lang="en-US" altLang="en-US" sz="2000" dirty="0">
              <a:latin typeface="Courier New" charset="0"/>
              <a:ea typeface="Courier New" charset="0"/>
              <a:cs typeface="Courier New" charset="0"/>
            </a:endParaRPr>
          </a:p>
          <a:p>
            <a:pPr eaLnBrk="1" hangingPunct="1">
              <a:lnSpc>
                <a:spcPct val="150000"/>
              </a:lnSpc>
            </a:pPr>
            <a:endParaRPr lang="en-US" altLang="en-US" sz="2000" dirty="0">
              <a:latin typeface="Courier New" charset="0"/>
              <a:ea typeface="Courier New" charset="0"/>
              <a:cs typeface="Courier New"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bar-chart :: (t :: Table, label-col :: String, data-col :: String) -&gt; Image</a:t>
            </a:r>
          </a:p>
          <a:p>
            <a:pPr eaLnBrk="1" hangingPunct="1">
              <a:lnSpc>
                <a:spcPct val="150000"/>
              </a:lnSpc>
            </a:pPr>
            <a:r>
              <a:rPr lang="en-US" altLang="en-US" sz="2000" dirty="0">
                <a:latin typeface="Helvetica" charset="0"/>
                <a:ea typeface="ＭＳ Ｐゴシック" charset="-128"/>
                <a:cs typeface="Courier New" charset="0"/>
              </a:rPr>
              <a:t>What kinds of columns can we use for labels and data?</a:t>
            </a:r>
            <a:endParaRPr lang="en-US" altLang="en-US" sz="2000" dirty="0">
              <a:latin typeface="Courier New" charset="0"/>
              <a:ea typeface="Courier New" charset="0"/>
              <a:cs typeface="Courier New" charset="0"/>
            </a:endParaRPr>
          </a:p>
          <a:p>
            <a:pPr marL="0" indent="0" eaLnBrk="1" hangingPunct="1">
              <a:lnSpc>
                <a:spcPct val="150000"/>
              </a:lnSpc>
              <a:buNone/>
            </a:pPr>
            <a:endParaRPr lang="en-US" altLang="en-US" sz="2000" dirty="0">
              <a:latin typeface="Courier New" charset="0"/>
              <a:ea typeface="Courier New" charset="0"/>
              <a:cs typeface="Courier New"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8773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fade">
                                      <p:cBhvr>
                                        <p:cTn id="3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Looking for Relationships</a:t>
            </a:r>
          </a:p>
        </p:txBody>
      </p:sp>
      <p:sp>
        <p:nvSpPr>
          <p:cNvPr id="5" name="Content Placeholder 4">
            <a:extLst>
              <a:ext uri="{FF2B5EF4-FFF2-40B4-BE49-F238E27FC236}">
                <a16:creationId xmlns:a16="http://schemas.microsoft.com/office/drawing/2014/main" id="{03B3D5FE-3578-004C-B64A-B02C704187F5}"/>
              </a:ext>
            </a:extLst>
          </p:cNvPr>
          <p:cNvSpPr>
            <a:spLocks noGrp="1"/>
          </p:cNvSpPr>
          <p:nvPr>
            <p:ph idx="1"/>
          </p:nvPr>
        </p:nvSpPr>
        <p:spPr/>
        <p:txBody>
          <a:bodyPr/>
          <a:lstStyle/>
          <a:p>
            <a:r>
              <a:rPr lang="en-US" dirty="0"/>
              <a:t>Open </a:t>
            </a:r>
            <a:r>
              <a:rPr lang="en-US" u="sng" dirty="0">
                <a:hlinkClick r:id="rId2"/>
              </a:rPr>
              <a:t>www.Tinder.com</a:t>
            </a:r>
            <a:endParaRPr lang="en-US" u="sng" dirty="0"/>
          </a:p>
          <a:p>
            <a:r>
              <a:rPr lang="en-US" i="1" dirty="0"/>
              <a:t>JUST KIDDING – not that kind of relationship!!</a:t>
            </a:r>
          </a:p>
          <a:p>
            <a:pPr marL="0" indent="0">
              <a:buNone/>
            </a:pPr>
            <a:r>
              <a:rPr lang="en-US" sz="1600" i="1" spc="-200" dirty="0">
                <a:solidFill>
                  <a:schemeClr val="accent1"/>
                </a:solidFill>
                <a:latin typeface="Courier" pitchFamily="2" charset="0"/>
              </a:rPr>
              <a:t># scatter-plot :: (t :: Table, labels :: String, </a:t>
            </a:r>
            <a:r>
              <a:rPr lang="en-US" sz="1600" i="1" spc="-200" dirty="0" err="1">
                <a:solidFill>
                  <a:schemeClr val="accent1"/>
                </a:solidFill>
                <a:latin typeface="Courier" pitchFamily="2" charset="0"/>
              </a:rPr>
              <a:t>xs</a:t>
            </a:r>
            <a:r>
              <a:rPr lang="en-US" sz="1600" i="1" spc="-200" dirty="0">
                <a:solidFill>
                  <a:schemeClr val="accent1"/>
                </a:solidFill>
                <a:latin typeface="Courier" pitchFamily="2" charset="0"/>
              </a:rPr>
              <a:t> :: String, </a:t>
            </a:r>
            <a:r>
              <a:rPr lang="en-US" sz="1600" i="1" spc="-200" dirty="0" err="1">
                <a:solidFill>
                  <a:schemeClr val="accent1"/>
                </a:solidFill>
                <a:latin typeface="Courier" pitchFamily="2" charset="0"/>
              </a:rPr>
              <a:t>ys</a:t>
            </a:r>
            <a:r>
              <a:rPr lang="en-US" sz="1600" i="1" spc="-200" dirty="0">
                <a:solidFill>
                  <a:schemeClr val="accent1"/>
                </a:solidFill>
                <a:latin typeface="Courier" pitchFamily="2" charset="0"/>
              </a:rPr>
              <a:t> :: String) -&gt; Image</a:t>
            </a:r>
          </a:p>
          <a:p>
            <a:pPr marL="0" indent="0">
              <a:buNone/>
            </a:pPr>
            <a:r>
              <a:rPr lang="en-US" sz="1600" i="1" dirty="0">
                <a:solidFill>
                  <a:schemeClr val="accent1"/>
                </a:solidFill>
                <a:latin typeface="Courier" pitchFamily="2" charset="0"/>
              </a:rPr>
              <a:t>scatter-plot(animals-table, “name”, "pounds", "weeks”)</a:t>
            </a:r>
          </a:p>
          <a:p>
            <a:endParaRPr lang="en-US" i="1" dirty="0"/>
          </a:p>
          <a:p>
            <a:r>
              <a:rPr lang="en-US" dirty="0"/>
              <a:t>Try making some scatterplots!</a:t>
            </a: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285022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Helvetica" pitchFamily="2" charset="0"/>
                <a:ea typeface="Courier New" charset="0"/>
                <a:cs typeface="Courier New" charset="0"/>
              </a:rPr>
              <a:t>Row and Column Lookups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Row from a Table…</a:t>
            </a: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 &lt;Table&gt;.row-n :: (index :: Number) </a:t>
            </a:r>
            <a:r>
              <a:rPr lang="en-US" altLang="en-US" sz="2000" dirty="0">
                <a:solidFill>
                  <a:schemeClr val="accent1"/>
                </a:solidFill>
                <a:latin typeface="Helvetica" charset="0"/>
                <a:ea typeface="ＭＳ Ｐゴシック" charset="-128"/>
                <a:cs typeface="Helvetica" charset="0"/>
                <a:sym typeface="Wingdings"/>
              </a:rPr>
              <a:t> </a:t>
            </a:r>
            <a:r>
              <a:rPr lang="en-US" altLang="en-US" sz="2000" dirty="0">
                <a:solidFill>
                  <a:schemeClr val="accent1"/>
                </a:solidFill>
                <a:latin typeface="Helvetica" charset="0"/>
                <a:ea typeface="ＭＳ Ｐゴシック" charset="-128"/>
                <a:cs typeface="Helvetica" charset="0"/>
              </a:rPr>
              <a:t>Row</a:t>
            </a:r>
          </a:p>
          <a:p>
            <a:pPr eaLnBrk="1" hangingPunct="1">
              <a:lnSpc>
                <a:spcPct val="150000"/>
              </a:lnSpc>
            </a:pPr>
            <a:r>
              <a:rPr lang="en-US" altLang="en-US" sz="2000" dirty="0">
                <a:latin typeface="Helvetica" charset="0"/>
                <a:ea typeface="ＭＳ Ｐゴシック" charset="-128"/>
                <a:cs typeface="Helvetica" charset="0"/>
              </a:rPr>
              <a:t>Index starts at zero, </a:t>
            </a:r>
            <a:r>
              <a:rPr lang="en-US" altLang="en-US" sz="2000" i="1" dirty="0">
                <a:latin typeface="Helvetica" charset="0"/>
                <a:ea typeface="ＭＳ Ｐゴシック" charset="-128"/>
                <a:cs typeface="Helvetica" charset="0"/>
              </a:rPr>
              <a:t>not one!</a:t>
            </a:r>
            <a:endParaRPr lang="en-US" altLang="en-US" sz="2000" dirty="0">
              <a:latin typeface="Helvetica" charset="0"/>
              <a:ea typeface="ＭＳ Ｐゴシック" charset="-128"/>
              <a:cs typeface="Helvetica" charset="0"/>
            </a:endParaRPr>
          </a:p>
          <a:p>
            <a:pPr marL="0" indent="0" eaLnBrk="1" hangingPunct="1">
              <a:lnSpc>
                <a:spcPct val="150000"/>
              </a:lnSpc>
              <a:buNone/>
            </a:pPr>
            <a:endParaRPr lang="en-US" altLang="en-US" sz="2000" b="1" dirty="0">
              <a:solidFill>
                <a:schemeClr val="bg1"/>
              </a:solidFill>
              <a:latin typeface="Helvetica" charset="0"/>
              <a:ea typeface="ＭＳ Ｐゴシック" charset="-128"/>
              <a:cs typeface="Helvetica" charset="0"/>
            </a:endParaRPr>
          </a:p>
          <a:p>
            <a:pPr marL="0" indent="0" eaLnBrk="1" hangingPunct="1">
              <a:lnSpc>
                <a:spcPct val="150000"/>
              </a:lnSpc>
              <a:buNone/>
            </a:pPr>
            <a:r>
              <a:rPr lang="en-US" altLang="en-US" sz="2000" b="1" dirty="0">
                <a:solidFill>
                  <a:schemeClr val="bg1"/>
                </a:solidFill>
                <a:latin typeface="Helvetica" charset="0"/>
                <a:ea typeface="ＭＳ Ｐゴシック" charset="-128"/>
                <a:cs typeface="Helvetica" charset="0"/>
              </a:rPr>
              <a:t>To lookup up a Column from a Row…</a:t>
            </a:r>
            <a:endParaRPr lang="en-US" altLang="en-US" sz="2000" dirty="0">
              <a:solidFill>
                <a:schemeClr val="accent1"/>
              </a:solidFill>
              <a:latin typeface="Helvetica" charset="0"/>
              <a:ea typeface="ＭＳ Ｐゴシック" charset="-128"/>
              <a:cs typeface="Helvetica" charset="0"/>
            </a:endParaRPr>
          </a:p>
          <a:p>
            <a:pPr marL="0" indent="0" eaLnBrk="1" hangingPunct="1">
              <a:lnSpc>
                <a:spcPct val="150000"/>
              </a:lnSpc>
              <a:buNone/>
            </a:pPr>
            <a:r>
              <a:rPr lang="en-US" altLang="en-US" sz="2000" dirty="0">
                <a:solidFill>
                  <a:schemeClr val="accent1"/>
                </a:solidFill>
                <a:latin typeface="Helvetica" charset="0"/>
                <a:ea typeface="ＭＳ Ｐゴシック" charset="-128"/>
                <a:cs typeface="Helvetica" charset="0"/>
              </a:rPr>
              <a:t>shapes-</a:t>
            </a:r>
            <a:r>
              <a:rPr lang="en-US" altLang="en-US" sz="2000" dirty="0" err="1">
                <a:solidFill>
                  <a:schemeClr val="accent1"/>
                </a:solidFill>
                <a:latin typeface="Helvetica" charset="0"/>
                <a:ea typeface="ＭＳ Ｐゴシック" charset="-128"/>
                <a:cs typeface="Helvetica" charset="0"/>
              </a:rPr>
              <a:t>table.row</a:t>
            </a:r>
            <a:r>
              <a:rPr lang="en-US" altLang="en-US" sz="2000" dirty="0">
                <a:solidFill>
                  <a:schemeClr val="accent1"/>
                </a:solidFill>
                <a:latin typeface="Helvetica" charset="0"/>
                <a:ea typeface="ＭＳ Ｐゴシック" charset="-128"/>
                <a:cs typeface="Helvetica" charset="0"/>
              </a:rPr>
              <a:t>-n(3)[“corners”]</a:t>
            </a:r>
          </a:p>
          <a:p>
            <a:pPr eaLnBrk="1" hangingPunct="1">
              <a:lnSpc>
                <a:spcPct val="150000"/>
              </a:lnSpc>
            </a:pPr>
            <a:r>
              <a:rPr lang="en-US" altLang="en-US" sz="2000" dirty="0">
                <a:latin typeface="Helvetica" charset="0"/>
                <a:ea typeface="ＭＳ Ｐゴシック" charset="-128"/>
                <a:cs typeface="Helvetica" charset="0"/>
              </a:rPr>
              <a:t>Access values of a row using the column name</a:t>
            </a:r>
          </a:p>
          <a:p>
            <a:pPr eaLnBrk="1" hangingPunct="1">
              <a:lnSpc>
                <a:spcPct val="150000"/>
              </a:lnSpc>
            </a:pPr>
            <a:r>
              <a:rPr lang="en-US" altLang="en-US" sz="2000" dirty="0">
                <a:latin typeface="Helvetica" charset="0"/>
                <a:ea typeface="ＭＳ Ｐゴシック" charset="-128"/>
                <a:cs typeface="Helvetica" charset="0"/>
              </a:rPr>
              <a:t>Complete Page 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4291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2</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4" name="Rectangle 3"/>
          <p:cNvSpPr>
            <a:spLocks noChangeArrowheads="1"/>
          </p:cNvSpPr>
          <p:nvPr/>
        </p:nvSpPr>
        <p:spPr bwMode="auto">
          <a:xfrm>
            <a:off x="304800" y="1819275"/>
            <a:ext cx="8610600" cy="293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Open the </a:t>
            </a:r>
            <a:r>
              <a:rPr lang="en-US" altLang="en-US" sz="2400" dirty="0">
                <a:latin typeface="Arial" charset="0"/>
                <a:ea typeface="Arial" charset="0"/>
                <a:cs typeface="Arial" charset="0"/>
                <a:hlinkClick r:id="rId3"/>
              </a:rPr>
              <a:t>Animals spreadsheet</a:t>
            </a:r>
            <a:endParaRPr lang="en-US" altLang="en-US" sz="2400" dirty="0">
              <a:latin typeface="Arial" charset="0"/>
              <a:ea typeface="Arial" charset="0"/>
              <a:cs typeface="Arial" charset="0"/>
            </a:endParaRPr>
          </a:p>
          <a:p>
            <a:pPr marL="1085850" lvl="1" indent="-342900" eaLnBrk="1" hangingPunct="1">
              <a:spcAft>
                <a:spcPts val="1800"/>
              </a:spcAft>
              <a:buClr>
                <a:srgbClr val="4C4C4C"/>
              </a:buClr>
              <a:buSzTx/>
            </a:pPr>
            <a:r>
              <a:rPr lang="en-US" altLang="en-US" sz="2000" dirty="0">
                <a:latin typeface="Arial" charset="0"/>
                <a:ea typeface="Arial" charset="0"/>
                <a:cs typeface="Arial" charset="0"/>
              </a:rPr>
              <a:t>What do you </a:t>
            </a:r>
            <a:r>
              <a:rPr lang="en-US" altLang="en-US" sz="2000" b="1" dirty="0">
                <a:latin typeface="Arial" charset="0"/>
                <a:ea typeface="Arial" charset="0"/>
                <a:cs typeface="Arial" charset="0"/>
              </a:rPr>
              <a:t>Notice?</a:t>
            </a:r>
          </a:p>
          <a:p>
            <a:pPr marL="1085850" lvl="1" indent="-342900" eaLnBrk="1" hangingPunct="1">
              <a:spcAft>
                <a:spcPts val="1800"/>
              </a:spcAft>
              <a:buClr>
                <a:srgbClr val="4C4C4C"/>
              </a:buClr>
              <a:buSzTx/>
            </a:pPr>
            <a:r>
              <a:rPr lang="en-US" altLang="en-US" sz="2000" dirty="0">
                <a:latin typeface="Arial" charset="0"/>
                <a:ea typeface="Arial" charset="0"/>
                <a:cs typeface="Arial" charset="0"/>
              </a:rPr>
              <a:t>What do you </a:t>
            </a:r>
            <a:r>
              <a:rPr lang="en-US" altLang="en-US" sz="2000" b="1" dirty="0">
                <a:latin typeface="Arial" charset="0"/>
                <a:ea typeface="Arial" charset="0"/>
                <a:cs typeface="Arial" charset="0"/>
              </a:rPr>
              <a:t>Wonder?</a:t>
            </a:r>
          </a:p>
          <a:p>
            <a:pPr marL="1085850" lvl="1" indent="-342900" eaLnBrk="1" hangingPunct="1">
              <a:spcAft>
                <a:spcPts val="1800"/>
              </a:spcAft>
              <a:buClr>
                <a:srgbClr val="4C4C4C"/>
              </a:buClr>
              <a:buSzTx/>
            </a:pPr>
            <a:endParaRPr lang="en-US" altLang="en-US" sz="2000" dirty="0">
              <a:latin typeface="Arial" charset="0"/>
              <a:ea typeface="Arial" charset="0"/>
              <a:cs typeface="Arial" charset="0"/>
            </a:endParaRPr>
          </a:p>
          <a:p>
            <a:pPr marL="342900" indent="-342900" eaLnBrk="1" hangingPunct="1">
              <a:spcAft>
                <a:spcPts val="1800"/>
              </a:spcAft>
              <a:buClr>
                <a:srgbClr val="4C4C4C"/>
              </a:buClr>
              <a:buSzTx/>
            </a:pPr>
            <a:r>
              <a:rPr lang="en-US" altLang="en-US" sz="2400" dirty="0">
                <a:latin typeface="Arial" charset="0"/>
                <a:ea typeface="Arial" charset="0"/>
                <a:cs typeface="Arial" charset="0"/>
              </a:rPr>
              <a:t>Describe this dataset on Page 9</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45280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4" name="Rectangle 3"/>
          <p:cNvSpPr>
            <a:spLocks noChangeArrowheads="1"/>
          </p:cNvSpPr>
          <p:nvPr/>
        </p:nvSpPr>
        <p:spPr bwMode="auto">
          <a:xfrm>
            <a:off x="304800" y="1676400"/>
            <a:ext cx="8610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200" dirty="0">
                <a:latin typeface="Arial" charset="0"/>
                <a:ea typeface="Arial" charset="0"/>
                <a:cs typeface="Arial" charset="0"/>
              </a:rPr>
              <a:t>Open the </a:t>
            </a:r>
            <a:r>
              <a:rPr lang="en-US" altLang="en-US" sz="2200" dirty="0">
                <a:latin typeface="Arial" charset="0"/>
                <a:ea typeface="Arial" charset="0"/>
                <a:cs typeface="Arial" charset="0"/>
                <a:hlinkClick r:id="rId2"/>
              </a:rPr>
              <a:t>Animals Starter File</a:t>
            </a:r>
            <a:r>
              <a:rPr lang="en-US" altLang="en-US" sz="2200" dirty="0">
                <a:latin typeface="Arial" charset="0"/>
                <a:ea typeface="Arial" charset="0"/>
                <a:cs typeface="Arial" charset="0"/>
              </a:rPr>
              <a:t>, save a copy, &amp; click “Run”</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Rectangle 4"/>
          <p:cNvSpPr/>
          <p:nvPr/>
        </p:nvSpPr>
        <p:spPr>
          <a:xfrm>
            <a:off x="304800" y="2133600"/>
            <a:ext cx="8686800" cy="3231654"/>
          </a:xfrm>
          <a:prstGeom prst="rect">
            <a:avLst/>
          </a:prstGeom>
        </p:spPr>
        <p:txBody>
          <a:bodyPr wrap="square">
            <a:spAutoFit/>
          </a:bodyPr>
          <a:lstStyle/>
          <a:p>
            <a:r>
              <a:rPr lang="en-US" sz="1700" b="1" dirty="0">
                <a:solidFill>
                  <a:schemeClr val="accent1"/>
                </a:solidFill>
                <a:latin typeface="Courier New" charset="0"/>
                <a:ea typeface="Courier New" charset="0"/>
                <a:cs typeface="Courier New" charset="0"/>
              </a:rPr>
              <a:t>include </a:t>
            </a:r>
            <a:r>
              <a:rPr lang="en-US" sz="1700" dirty="0" err="1">
                <a:solidFill>
                  <a:schemeClr val="accent1"/>
                </a:solidFill>
                <a:latin typeface="Courier New" charset="0"/>
                <a:ea typeface="Courier New" charset="0"/>
                <a:cs typeface="Courier New" charset="0"/>
              </a:rPr>
              <a:t>gdrive</a:t>
            </a:r>
            <a:r>
              <a:rPr lang="en-US" sz="1700" dirty="0">
                <a:solidFill>
                  <a:schemeClr val="accent1"/>
                </a:solidFill>
                <a:latin typeface="Courier New" charset="0"/>
                <a:ea typeface="Courier New" charset="0"/>
                <a:cs typeface="Courier New" charset="0"/>
              </a:rPr>
              <a:t>-sheets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tables</a:t>
            </a:r>
          </a:p>
          <a:p>
            <a:r>
              <a:rPr lang="en-US" sz="1700" b="1" dirty="0">
                <a:solidFill>
                  <a:schemeClr val="accent1"/>
                </a:solidFill>
                <a:latin typeface="Courier New" charset="0"/>
                <a:ea typeface="Courier New" charset="0"/>
                <a:cs typeface="Courier New" charset="0"/>
              </a:rPr>
              <a:t>include</a:t>
            </a:r>
            <a:r>
              <a:rPr lang="en-US" sz="1700" dirty="0">
                <a:solidFill>
                  <a:schemeClr val="accent1"/>
                </a:solidFill>
                <a:latin typeface="Courier New" charset="0"/>
                <a:ea typeface="Courier New" charset="0"/>
                <a:cs typeface="Courier New" charset="0"/>
              </a:rPr>
              <a:t> image</a:t>
            </a:r>
          </a:p>
          <a:p>
            <a:endParaRPr lang="en-US" sz="1700" dirty="0">
              <a:solidFill>
                <a:schemeClr val="accent1"/>
              </a:solidFill>
              <a:latin typeface="Courier New" charset="0"/>
              <a:ea typeface="Courier New" charset="0"/>
              <a:cs typeface="Courier New" charset="0"/>
            </a:endParaRPr>
          </a:p>
          <a:p>
            <a:r>
              <a:rPr lang="en-US" sz="1700" dirty="0">
                <a:solidFill>
                  <a:schemeClr val="accent6">
                    <a:lumMod val="75000"/>
                  </a:schemeClr>
                </a:solidFill>
                <a:latin typeface="Courier New" charset="0"/>
                <a:ea typeface="Courier New" charset="0"/>
                <a:cs typeface="Courier New" charset="0"/>
              </a:rPr>
              <a:t># load the file</a:t>
            </a:r>
          </a:p>
          <a:p>
            <a:r>
              <a:rPr lang="en-US" sz="1700" dirty="0">
                <a:solidFill>
                  <a:schemeClr val="accent1"/>
                </a:solidFill>
                <a:latin typeface="Courier New" charset="0"/>
                <a:ea typeface="Courier New" charset="0"/>
                <a:cs typeface="Courier New" charset="0"/>
              </a:rPr>
              <a:t>shelter-sheet = load-spreadsheet("19m1bUCQo3fCzmSEmWMjTfnmsNIMqiByLytHE0JYtnQM")</a:t>
            </a:r>
          </a:p>
          <a:p>
            <a:endParaRPr lang="en-US" sz="1700" dirty="0">
              <a:solidFill>
                <a:schemeClr val="accent1"/>
              </a:solidFill>
              <a:latin typeface="Courier New" charset="0"/>
              <a:ea typeface="Courier New" charset="0"/>
              <a:cs typeface="Courier New" charset="0"/>
            </a:endParaRPr>
          </a:p>
          <a:p>
            <a:r>
              <a:rPr lang="en-US" sz="1700" dirty="0">
                <a:solidFill>
                  <a:schemeClr val="accent6"/>
                </a:solidFill>
                <a:latin typeface="Courier New" charset="0"/>
                <a:ea typeface="Courier New" charset="0"/>
                <a:cs typeface="Courier New" charset="0"/>
              </a:rPr>
              <a:t># load the 'pets' sheet as a table called animals</a:t>
            </a:r>
          </a:p>
          <a:p>
            <a:r>
              <a:rPr lang="en-US" sz="1700" dirty="0">
                <a:solidFill>
                  <a:schemeClr val="accent1"/>
                </a:solidFill>
                <a:latin typeface="Courier New" charset="0"/>
                <a:ea typeface="Courier New" charset="0"/>
                <a:cs typeface="Courier New" charset="0"/>
              </a:rPr>
              <a:t>animals-table = </a:t>
            </a:r>
            <a:r>
              <a:rPr lang="en-US" sz="1700" b="1" dirty="0">
                <a:solidFill>
                  <a:schemeClr val="accent1"/>
                </a:solidFill>
                <a:latin typeface="Courier New" charset="0"/>
                <a:ea typeface="Courier New" charset="0"/>
                <a:cs typeface="Courier New" charset="0"/>
              </a:rPr>
              <a:t>load-table: </a:t>
            </a:r>
            <a:r>
              <a:rPr lang="en-US" sz="1700" dirty="0">
                <a:solidFill>
                  <a:schemeClr val="accent1"/>
                </a:solidFill>
                <a:latin typeface="Courier New" charset="0"/>
                <a:ea typeface="Courier New" charset="0"/>
                <a:cs typeface="Courier New" charset="0"/>
              </a:rPr>
              <a:t>name, species, age, fixed, legs</a:t>
            </a:r>
          </a:p>
          <a:p>
            <a:r>
              <a:rPr lang="en-US" sz="1700" dirty="0">
                <a:solidFill>
                  <a:schemeClr val="accent1"/>
                </a:solidFill>
                <a:latin typeface="Courier New" charset="0"/>
                <a:ea typeface="Courier New" charset="0"/>
                <a:cs typeface="Courier New" charset="0"/>
              </a:rPr>
              <a:t>  </a:t>
            </a:r>
            <a:r>
              <a:rPr lang="en-US" sz="1700" b="1" dirty="0">
                <a:solidFill>
                  <a:schemeClr val="accent1"/>
                </a:solidFill>
                <a:latin typeface="Courier New" charset="0"/>
                <a:ea typeface="Courier New" charset="0"/>
                <a:cs typeface="Courier New" charset="0"/>
              </a:rPr>
              <a:t>source:</a:t>
            </a:r>
            <a:r>
              <a:rPr lang="en-US" sz="1700" dirty="0">
                <a:solidFill>
                  <a:schemeClr val="accent1"/>
                </a:solidFill>
                <a:latin typeface="Courier New" charset="0"/>
                <a:ea typeface="Courier New" charset="0"/>
                <a:cs typeface="Courier New" charset="0"/>
              </a:rPr>
              <a:t> shelter-</a:t>
            </a:r>
            <a:r>
              <a:rPr lang="en-US" sz="1700" dirty="0" err="1">
                <a:solidFill>
                  <a:schemeClr val="accent1"/>
                </a:solidFill>
                <a:latin typeface="Courier New" charset="0"/>
                <a:ea typeface="Courier New" charset="0"/>
                <a:cs typeface="Courier New" charset="0"/>
              </a:rPr>
              <a:t>sheet.sheet</a:t>
            </a:r>
            <a:r>
              <a:rPr lang="en-US" sz="1700" dirty="0">
                <a:solidFill>
                  <a:schemeClr val="accent1"/>
                </a:solidFill>
                <a:latin typeface="Courier New" charset="0"/>
                <a:ea typeface="Courier New" charset="0"/>
                <a:cs typeface="Courier New" charset="0"/>
              </a:rPr>
              <a:t>-by-name("pets", true)</a:t>
            </a:r>
            <a:br>
              <a:rPr lang="en-US" sz="1700" dirty="0">
                <a:solidFill>
                  <a:schemeClr val="accent1"/>
                </a:solidFill>
                <a:latin typeface="Courier New" charset="0"/>
                <a:ea typeface="Courier New" charset="0"/>
                <a:cs typeface="Courier New" charset="0"/>
              </a:rPr>
            </a:br>
            <a:r>
              <a:rPr lang="en-US" sz="1700" b="1" dirty="0">
                <a:solidFill>
                  <a:schemeClr val="accent1"/>
                </a:solidFill>
                <a:latin typeface="Courier New" charset="0"/>
                <a:ea typeface="Courier New" charset="0"/>
                <a:cs typeface="Courier New" charset="0"/>
              </a:rPr>
              <a:t>end</a:t>
            </a:r>
          </a:p>
        </p:txBody>
      </p:sp>
    </p:spTree>
    <p:extLst>
      <p:ext uri="{BB962C8B-B14F-4D97-AF65-F5344CB8AC3E}">
        <p14:creationId xmlns:p14="http://schemas.microsoft.com/office/powerpoint/2010/main" val="414584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The </a:t>
            </a:r>
            <a:r>
              <a:rPr lang="en-US" dirty="0">
                <a:latin typeface="Courier New" charset="0"/>
                <a:ea typeface="Courier New" charset="0"/>
                <a:cs typeface="Courier New" charset="0"/>
              </a:rPr>
              <a:t>animals</a:t>
            </a:r>
            <a:r>
              <a:rPr lang="en-US" dirty="0"/>
              <a:t> dataset</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a:xfrm>
            <a:off x="304800" y="1722438"/>
            <a:ext cx="8686800" cy="4525962"/>
          </a:xfrm>
        </p:spPr>
        <p:txBody>
          <a:bodyPr/>
          <a:lstStyle/>
          <a:p>
            <a:pPr fontAlgn="ctr">
              <a:lnSpc>
                <a:spcPct val="150000"/>
              </a:lnSpc>
            </a:pPr>
            <a:r>
              <a:rPr lang="en-US" altLang="en-US" sz="2200" dirty="0"/>
              <a:t>Type </a:t>
            </a:r>
            <a:r>
              <a:rPr lang="en-US" altLang="en-US" sz="2200" dirty="0">
                <a:latin typeface="Courier New" charset="0"/>
                <a:ea typeface="Courier New" charset="0"/>
                <a:cs typeface="Courier New" charset="0"/>
              </a:rPr>
              <a:t>animals-table</a:t>
            </a:r>
            <a:r>
              <a:rPr lang="en-US" altLang="en-US" sz="2200" dirty="0"/>
              <a:t> into the Interactions Area</a:t>
            </a:r>
          </a:p>
          <a:p>
            <a:pPr fontAlgn="ctr">
              <a:lnSpc>
                <a:spcPct val="150000"/>
              </a:lnSpc>
            </a:pPr>
            <a:r>
              <a:rPr lang="en-US" altLang="en-US" sz="2200" dirty="0"/>
              <a:t>How could you get the first row from this table? The second?</a:t>
            </a:r>
          </a:p>
          <a:p>
            <a:pPr fontAlgn="ctr">
              <a:lnSpc>
                <a:spcPct val="150000"/>
              </a:lnSpc>
            </a:pPr>
            <a:r>
              <a:rPr lang="en-US" altLang="en-US" sz="2200" dirty="0"/>
              <a:t>How could you get the “legs” column from one of those rows?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16986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order-by</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pPr marL="0" indent="0">
              <a:buNone/>
            </a:pPr>
            <a:r>
              <a:rPr lang="en-US" sz="2000" spc="-200" dirty="0">
                <a:solidFill>
                  <a:schemeClr val="accent1"/>
                </a:solidFill>
                <a:latin typeface="Courier New" charset="0"/>
                <a:ea typeface="Courier New" charset="0"/>
                <a:cs typeface="Courier New" charset="0"/>
              </a:rPr>
              <a:t># &lt;Table&gt;.order-by :: (col :: String, ascending :: Boolean)</a:t>
            </a:r>
            <a:r>
              <a:rPr lang="en-US" sz="2000" spc="-200" dirty="0">
                <a:solidFill>
                  <a:schemeClr val="accent1"/>
                </a:solidFill>
                <a:latin typeface="Courier New" charset="0"/>
                <a:ea typeface="Courier New" charset="0"/>
                <a:cs typeface="Courier New" charset="0"/>
                <a:sym typeface="Wingdings"/>
              </a:rPr>
              <a:t></a:t>
            </a:r>
            <a:r>
              <a:rPr lang="en-US" sz="2000" spc="-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a:t>
            </a:r>
            <a:r>
              <a:rPr lang="en-US" sz="2000" b="1" dirty="0" err="1">
                <a:solidFill>
                  <a:schemeClr val="accent1"/>
                </a:solidFill>
                <a:latin typeface="Courier New" charset="0"/>
                <a:ea typeface="Courier New" charset="0"/>
                <a:cs typeface="Courier New" charset="0"/>
              </a:rPr>
              <a:t>.order</a:t>
            </a:r>
            <a:r>
              <a:rPr lang="en-US" sz="2000" b="1" dirty="0">
                <a:solidFill>
                  <a:schemeClr val="accent1"/>
                </a:solidFill>
                <a:latin typeface="Courier New" charset="0"/>
                <a:ea typeface="Courier New" charset="0"/>
                <a:cs typeface="Courier New" charset="0"/>
              </a:rPr>
              <a:t>-by</a:t>
            </a:r>
            <a:r>
              <a:rPr lang="en-US" sz="2000" dirty="0">
                <a:solidFill>
                  <a:schemeClr val="accent1"/>
                </a:solidFill>
                <a:latin typeface="Courier New" charset="0"/>
                <a:ea typeface="Courier New" charset="0"/>
                <a:cs typeface="Courier New" charset="0"/>
              </a:rPr>
              <a:t>("species", true)</a:t>
            </a:r>
          </a:p>
          <a:p>
            <a:pPr fontAlgn="ctr">
              <a:lnSpc>
                <a:spcPct val="150000"/>
              </a:lnSpc>
            </a:pPr>
            <a:r>
              <a:rPr lang="en-US" altLang="en-US" dirty="0"/>
              <a:t>Order this table by age, from oldest-to-youngest</a:t>
            </a:r>
            <a:endParaRPr lang="en-US" altLang="en-US" b="1" dirty="0"/>
          </a:p>
          <a:p>
            <a:pPr fontAlgn="ctr">
              <a:lnSpc>
                <a:spcPct val="150000"/>
              </a:lnSpc>
            </a:pPr>
            <a:r>
              <a:rPr lang="en-US" altLang="en-US" dirty="0"/>
              <a:t>Make at least one pie and bar chart using this table</a:t>
            </a:r>
          </a:p>
          <a:p>
            <a:pPr fontAlgn="ctr">
              <a:lnSpc>
                <a:spcPct val="150000"/>
              </a:lnSpc>
            </a:pPr>
            <a:endParaRPr lang="en-US" dirty="0"/>
          </a:p>
          <a:p>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05495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 Principles</a:t>
            </a:r>
          </a:p>
        </p:txBody>
      </p:sp>
      <p:sp>
        <p:nvSpPr>
          <p:cNvPr id="4" name="Content Placeholder 3"/>
          <p:cNvSpPr>
            <a:spLocks noGrp="1"/>
          </p:cNvSpPr>
          <p:nvPr>
            <p:ph idx="1"/>
          </p:nvPr>
        </p:nvSpPr>
        <p:spPr>
          <a:xfrm>
            <a:off x="304800" y="1554163"/>
            <a:ext cx="8686800" cy="3703637"/>
          </a:xfrm>
        </p:spPr>
        <p:txBody>
          <a:bodyPr/>
          <a:lstStyle/>
          <a:p>
            <a:pPr marL="0" indent="0">
              <a:buNone/>
            </a:pPr>
            <a:r>
              <a:rPr lang="en-US" b="1" i="1" dirty="0"/>
              <a:t>Data Science is the New Hotness™ </a:t>
            </a:r>
          </a:p>
          <a:p>
            <a:pPr marL="0" indent="0">
              <a:buNone/>
            </a:pPr>
            <a:endParaRPr lang="en-US" b="1" dirty="0"/>
          </a:p>
          <a:p>
            <a:pPr marL="0" indent="0">
              <a:buNone/>
            </a:pPr>
            <a:r>
              <a:rPr lang="en-US" b="1" dirty="0"/>
              <a:t>Principle 1:</a:t>
            </a:r>
            <a:r>
              <a:rPr lang="en-US" dirty="0"/>
              <a:t> It should be </a:t>
            </a:r>
            <a:r>
              <a:rPr lang="en-US" i="1" dirty="0"/>
              <a:t>authentic</a:t>
            </a:r>
            <a:endParaRPr lang="en-US" i="1" dirty="0">
              <a:solidFill>
                <a:schemeClr val="accent1"/>
              </a:solidFill>
            </a:endParaRPr>
          </a:p>
          <a:p>
            <a:pPr lvl="1"/>
            <a:r>
              <a:rPr lang="en-US" i="1" dirty="0"/>
              <a:t>Use real, messy data</a:t>
            </a:r>
          </a:p>
          <a:p>
            <a:pPr lvl="1"/>
            <a:r>
              <a:rPr lang="en-US" i="1" dirty="0"/>
              <a:t>Separate analysis from data</a:t>
            </a:r>
            <a:endParaRPr lang="en-US" b="1" dirty="0"/>
          </a:p>
          <a:p>
            <a:pPr lvl="1"/>
            <a:r>
              <a:rPr lang="en-US" i="1" dirty="0"/>
              <a:t>Dynamic tables - not interconnected spreadsheets</a:t>
            </a:r>
          </a:p>
          <a:p>
            <a:pPr lvl="1"/>
            <a:endParaRPr lang="en-US" i="1" dirty="0"/>
          </a:p>
          <a:p>
            <a:pPr marL="0" indent="0">
              <a:buNone/>
            </a:pPr>
            <a:r>
              <a:rPr lang="en-US" b="1" dirty="0"/>
              <a:t>Principle 2: </a:t>
            </a:r>
            <a:r>
              <a:rPr lang="en-US" dirty="0"/>
              <a:t>It should be </a:t>
            </a:r>
            <a:r>
              <a:rPr lang="en-US" i="1" dirty="0"/>
              <a:t>accessible</a:t>
            </a:r>
          </a:p>
          <a:p>
            <a:pPr marL="914400" lvl="1" indent="-514350"/>
            <a:r>
              <a:rPr lang="en-US" i="1" dirty="0"/>
              <a:t>R?</a:t>
            </a:r>
          </a:p>
          <a:p>
            <a:pPr marL="914400" lvl="1" indent="-514350"/>
            <a:r>
              <a:rPr lang="en-US" i="1" dirty="0"/>
              <a:t>Looping through 2D Arrays?</a:t>
            </a:r>
          </a:p>
          <a:p>
            <a:pPr marL="914400" lvl="1" indent="-514350"/>
            <a:r>
              <a:rPr lang="en-US" i="1" dirty="0"/>
              <a:t>Python + PANDAS?</a:t>
            </a:r>
          </a:p>
        </p:txBody>
      </p:sp>
      <p:sp>
        <p:nvSpPr>
          <p:cNvPr id="6" name="Rectangle 5"/>
          <p:cNvSpPr/>
          <p:nvPr/>
        </p:nvSpPr>
        <p:spPr>
          <a:xfrm>
            <a:off x="1371600" y="4343400"/>
            <a:ext cx="4572000" cy="307777"/>
          </a:xfrm>
          <a:prstGeom prst="rect">
            <a:avLst/>
          </a:prstGeom>
        </p:spPr>
        <p:txBody>
          <a:bodyPr>
            <a:spAutoFit/>
          </a:bodyPr>
          <a:lstStyle/>
          <a:p>
            <a:r>
              <a:rPr lang="en-US" sz="1400" b="1" dirty="0">
                <a:solidFill>
                  <a:schemeClr val="accent1"/>
                </a:solidFill>
              </a:rPr>
              <a:t>Link:</a:t>
            </a:r>
            <a:r>
              <a:rPr lang="en-US" sz="1400" dirty="0">
                <a:solidFill>
                  <a:schemeClr val="accent1"/>
                </a:solidFill>
              </a:rPr>
              <a:t> https://</a:t>
            </a:r>
            <a:r>
              <a:rPr lang="en-US" sz="1400" dirty="0" err="1">
                <a:solidFill>
                  <a:schemeClr val="accent1"/>
                </a:solidFill>
              </a:rPr>
              <a:t>www.jessesadler.com</a:t>
            </a:r>
            <a:r>
              <a:rPr lang="en-US" sz="1400" dirty="0">
                <a:solidFill>
                  <a:schemeClr val="accent1"/>
                </a:solidFill>
              </a:rPr>
              <a:t>/post/excel-vs-r/</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767"/>
            <a:ext cx="9750093" cy="6831496"/>
          </a:xfrm>
          <a:prstGeom prst="rect">
            <a:avLst/>
          </a:prstGeom>
        </p:spPr>
      </p:pic>
    </p:spTree>
    <p:extLst>
      <p:ext uri="{BB962C8B-B14F-4D97-AF65-F5344CB8AC3E}">
        <p14:creationId xmlns:p14="http://schemas.microsoft.com/office/powerpoint/2010/main" val="15706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xEl>
                                              <p:pRg st="10" end="10"/>
                                            </p:txEl>
                                          </p:spTgt>
                                        </p:tgtEl>
                                        <p:attrNameLst>
                                          <p:attrName>style.visibility</p:attrName>
                                        </p:attrNameLst>
                                      </p:cBhvr>
                                      <p:to>
                                        <p:strVal val="visible"/>
                                      </p:to>
                                    </p:set>
                                    <p:animEffect transition="in" filter="fade">
                                      <p:cBhvr>
                                        <p:cTn id="5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Defining Values</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9" name="Content Placeholder 2"/>
          <p:cNvSpPr>
            <a:spLocks noGrp="1"/>
          </p:cNvSpPr>
          <p:nvPr>
            <p:ph idx="1"/>
          </p:nvPr>
        </p:nvSpPr>
        <p:spPr>
          <a:xfrm>
            <a:off x="293077" y="1763713"/>
            <a:ext cx="8698524" cy="3265487"/>
          </a:xfrm>
        </p:spPr>
        <p:txBody>
          <a:bodyPr/>
          <a:lstStyle/>
          <a:p>
            <a:pPr marL="0" indent="0">
              <a:buNone/>
            </a:pPr>
            <a:r>
              <a:rPr lang="en-US" sz="2600" b="1" dirty="0"/>
              <a:t>Math:  </a:t>
            </a:r>
            <a:r>
              <a:rPr lang="en-US" sz="2600" i="1" dirty="0">
                <a:latin typeface="Courier New" charset="0"/>
                <a:ea typeface="Courier New" charset="0"/>
                <a:cs typeface="Courier New" charset="0"/>
              </a:rPr>
              <a:t>x = 4</a:t>
            </a:r>
          </a:p>
          <a:p>
            <a:pPr marL="0" indent="0">
              <a:buNone/>
            </a:pPr>
            <a:r>
              <a:rPr lang="en-US" sz="2600" b="1" dirty="0" err="1"/>
              <a:t>Pyret</a:t>
            </a:r>
            <a:r>
              <a:rPr lang="en-US" sz="2600" b="1" dirty="0"/>
              <a:t>:</a:t>
            </a:r>
            <a:r>
              <a:rPr lang="en-US" sz="2100" dirty="0">
                <a:solidFill>
                  <a:schemeClr val="accent1"/>
                </a:solidFill>
                <a:latin typeface="Courier New" charset="0"/>
                <a:cs typeface="Courier New" charset="0"/>
              </a:rPr>
              <a:t> </a:t>
            </a:r>
            <a:r>
              <a:rPr lang="en-US" sz="2100" dirty="0">
                <a:solidFill>
                  <a:schemeClr val="accent1"/>
                </a:solidFill>
                <a:latin typeface="Courier New" charset="0"/>
                <a:ea typeface="Courier New" charset="0"/>
                <a:cs typeface="Courier New" charset="0"/>
              </a:rPr>
              <a:t>x = 4</a:t>
            </a:r>
          </a:p>
          <a:p>
            <a:pPr marL="0" indent="0">
              <a:buNone/>
            </a:pPr>
            <a:r>
              <a:rPr lang="en-US" sz="2100" dirty="0">
                <a:solidFill>
                  <a:schemeClr val="accent1"/>
                </a:solidFill>
                <a:latin typeface="Courier New" charset="0"/>
                <a:ea typeface="Courier New" charset="0"/>
                <a:cs typeface="Courier New" charset="0"/>
              </a:rPr>
              <a:t>name = “Nancy”</a:t>
            </a:r>
          </a:p>
          <a:p>
            <a:pPr marL="0" indent="0">
              <a:buNone/>
            </a:pPr>
            <a:r>
              <a:rPr lang="en-US" sz="2100" dirty="0" err="1">
                <a:solidFill>
                  <a:schemeClr val="accent1"/>
                </a:solidFill>
                <a:latin typeface="Courier New" charset="0"/>
                <a:ea typeface="Courier New" charset="0"/>
                <a:cs typeface="Courier New" charset="0"/>
              </a:rPr>
              <a:t>img</a:t>
            </a:r>
            <a:r>
              <a:rPr lang="en-US" sz="2100" dirty="0">
                <a:solidFill>
                  <a:schemeClr val="accent1"/>
                </a:solidFill>
                <a:latin typeface="Courier New" charset="0"/>
                <a:ea typeface="Courier New" charset="0"/>
                <a:cs typeface="Courier New" charset="0"/>
              </a:rPr>
              <a:t> = triangle(10, “solid”, “red”)</a:t>
            </a:r>
          </a:p>
          <a:p>
            <a:pPr marL="0" indent="0">
              <a:buNone/>
            </a:pPr>
            <a:endParaRPr lang="en-US" dirty="0">
              <a:latin typeface="Courier New" charset="0"/>
              <a:ea typeface="Courier New" charset="0"/>
              <a:cs typeface="Courier New" charset="0"/>
            </a:endParaRPr>
          </a:p>
          <a:p>
            <a:pPr marL="0" indent="0">
              <a:buNone/>
            </a:pPr>
            <a:r>
              <a:rPr lang="en-US" sz="2600" dirty="0"/>
              <a:t>Define some values for different types!</a:t>
            </a:r>
          </a:p>
          <a:p>
            <a:pPr marL="0" indent="0">
              <a:buNone/>
            </a:pPr>
            <a:r>
              <a:rPr lang="en-US" sz="2100" dirty="0" err="1">
                <a:solidFill>
                  <a:schemeClr val="accent1"/>
                </a:solidFill>
                <a:latin typeface="Courier New" charset="0"/>
                <a:ea typeface="Courier New" charset="0"/>
                <a:cs typeface="Courier New" charset="0"/>
              </a:rPr>
              <a:t>animalA</a:t>
            </a:r>
            <a:r>
              <a:rPr lang="en-US" sz="2100" dirty="0">
                <a:solidFill>
                  <a:schemeClr val="accent1"/>
                </a:solidFill>
                <a:latin typeface="Courier New" charset="0"/>
                <a:ea typeface="Courier New" charset="0"/>
                <a:cs typeface="Courier New" charset="0"/>
              </a:rPr>
              <a:t> = animals-</a:t>
            </a:r>
            <a:r>
              <a:rPr lang="en-US" sz="2100" dirty="0" err="1">
                <a:solidFill>
                  <a:schemeClr val="accent1"/>
                </a:solidFill>
                <a:latin typeface="Courier New" charset="0"/>
                <a:ea typeface="Courier New" charset="0"/>
                <a:cs typeface="Courier New" charset="0"/>
              </a:rPr>
              <a:t>table.row</a:t>
            </a:r>
            <a:r>
              <a:rPr lang="en-US" sz="2100" dirty="0">
                <a:solidFill>
                  <a:schemeClr val="accent1"/>
                </a:solidFill>
                <a:latin typeface="Courier New" charset="0"/>
                <a:ea typeface="Courier New" charset="0"/>
                <a:cs typeface="Courier New" charset="0"/>
              </a:rPr>
              <a:t>-n(3)</a:t>
            </a:r>
          </a:p>
          <a:p>
            <a:pPr marL="0" indent="0">
              <a:buNone/>
            </a:pPr>
            <a:r>
              <a:rPr lang="en-US" sz="2100" dirty="0" err="1">
                <a:solidFill>
                  <a:schemeClr val="accent1"/>
                </a:solidFill>
                <a:latin typeface="Courier New" charset="0"/>
                <a:ea typeface="Courier New" charset="0"/>
                <a:cs typeface="Courier New" charset="0"/>
              </a:rPr>
              <a:t>animalB</a:t>
            </a:r>
            <a:r>
              <a:rPr lang="en-US" sz="2100" dirty="0">
                <a:solidFill>
                  <a:schemeClr val="accent1"/>
                </a:solidFill>
                <a:latin typeface="Courier New" charset="0"/>
                <a:ea typeface="Courier New" charset="0"/>
                <a:cs typeface="Courier New" charset="0"/>
              </a:rPr>
              <a:t> = …?</a:t>
            </a:r>
          </a:p>
          <a:p>
            <a:pPr marL="0" indent="0">
              <a:buNone/>
            </a:pPr>
            <a:endParaRPr lang="en-US" sz="2400" dirty="0"/>
          </a:p>
          <a:p>
            <a:pPr marL="0" indent="0">
              <a:buNone/>
            </a:pPr>
            <a:r>
              <a:rPr lang="en-US" sz="2400" dirty="0"/>
              <a:t>Define two new animals, using the appropriate names</a:t>
            </a:r>
          </a:p>
          <a:p>
            <a:pPr marL="0" indent="0">
              <a:buNone/>
            </a:pPr>
            <a:endParaRPr lang="en-US" sz="2100" dirty="0">
              <a:solidFill>
                <a:schemeClr val="accent1"/>
              </a:solidFill>
              <a:latin typeface="Courier New" charset="0"/>
              <a:ea typeface="Courier New" charset="0"/>
              <a:cs typeface="Courier New" charset="0"/>
            </a:endParaRPr>
          </a:p>
          <a:p>
            <a:pPr marL="0" indent="0">
              <a:buNone/>
            </a:pPr>
            <a:endParaRPr lang="en-US" sz="2600" dirty="0"/>
          </a:p>
        </p:txBody>
      </p:sp>
    </p:spTree>
    <p:extLst>
      <p:ext uri="{BB962C8B-B14F-4D97-AF65-F5344CB8AC3E}">
        <p14:creationId xmlns:p14="http://schemas.microsoft.com/office/powerpoint/2010/main" val="67987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7" end="7"/>
                                            </p:txEl>
                                          </p:spTgt>
                                        </p:tgtEl>
                                        <p:attrNameLst>
                                          <p:attrName>style.visibility</p:attrName>
                                        </p:attrNameLst>
                                      </p:cBhvr>
                                      <p:to>
                                        <p:strVal val="visible"/>
                                      </p:to>
                                    </p:set>
                                    <p:animEffect transition="in" filter="fade">
                                      <p:cBhvr>
                                        <p:cTn id="37" dur="500"/>
                                        <p:tgtEl>
                                          <p:spTgt spid="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fade">
                                      <p:cBhvr>
                                        <p:cTn id="42"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b="1" dirty="0"/>
              <a:t>Lookup questions</a:t>
            </a:r>
            <a:r>
              <a:rPr lang="en-US" sz="2200" dirty="0"/>
              <a:t> - Answered simply by looking up a particular value in the table and reading it out. Once you find the value, you’re done! Examples: </a:t>
            </a:r>
            <a:r>
              <a:rPr lang="en-US" sz="2200" i="1" dirty="0"/>
              <a:t>“is Sunflower fixed?”</a:t>
            </a:r>
            <a:endParaRPr lang="en-US" sz="2200" dirty="0"/>
          </a:p>
          <a:p>
            <a:pPr fontAlgn="ctr"/>
            <a:endParaRPr lang="en-US" sz="2200" dirty="0"/>
          </a:p>
          <a:p>
            <a:pPr fontAlgn="ctr"/>
            <a:r>
              <a:rPr lang="en-US" sz="2200" b="1" dirty="0"/>
              <a:t>Compute questions</a:t>
            </a:r>
            <a:r>
              <a:rPr lang="en-US" sz="2200" dirty="0"/>
              <a:t> - Answered by computing an answer across an entire row or column. Examples: </a:t>
            </a:r>
            <a:r>
              <a:rPr lang="en-US" sz="2200" i="1" dirty="0"/>
              <a:t>"what is the heaviest animal?" or "What is the average age of animals at the shelter?".</a:t>
            </a:r>
          </a:p>
          <a:p>
            <a:pPr fontAlgn="ctr"/>
            <a:endParaRPr lang="en-US" sz="2200" dirty="0"/>
          </a:p>
          <a:p>
            <a:pPr fontAlgn="ctr"/>
            <a:r>
              <a:rPr lang="en-US" sz="2200" b="1" dirty="0"/>
              <a:t>Analyze questions</a:t>
            </a:r>
            <a:r>
              <a:rPr lang="en-US" sz="2200" dirty="0"/>
              <a:t> - Answered by looking for patterns and trends across </a:t>
            </a:r>
            <a:r>
              <a:rPr lang="en-US" sz="2200" i="1" dirty="0"/>
              <a:t>multiple</a:t>
            </a:r>
            <a:r>
              <a:rPr lang="en-US" sz="2200" dirty="0"/>
              <a:t> rows or columns. Examples: </a:t>
            </a:r>
            <a:r>
              <a:rPr lang="en-US" sz="2200" i="1" dirty="0"/>
              <a:t>"Do cats tend to be adopted faster than dogs?"</a:t>
            </a:r>
            <a:r>
              <a:rPr lang="en-US" sz="2200" dirty="0"/>
              <a:t> or </a:t>
            </a:r>
            <a:r>
              <a:rPr lang="en-US" sz="2200" i="1" dirty="0"/>
              <a:t>"Are older animals heavier than young ones?"</a:t>
            </a:r>
            <a:r>
              <a:rPr lang="en-US" sz="2200" dirty="0"/>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51074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Question Types</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fontAlgn="ctr"/>
            <a:r>
              <a:rPr lang="en-US" sz="2200" dirty="0"/>
              <a:t>Pedagogy</a:t>
            </a:r>
          </a:p>
          <a:p>
            <a:pPr fontAlgn="ctr"/>
            <a:endParaRPr lang="en-US" sz="2200" dirty="0"/>
          </a:p>
          <a:p>
            <a:pPr fontAlgn="ctr"/>
            <a:r>
              <a:rPr lang="en-US" sz="2200" dirty="0"/>
              <a:t>Connecting to AP CSP Data</a:t>
            </a:r>
          </a:p>
          <a:p>
            <a:pPr fontAlgn="ctr"/>
            <a:endParaRPr lang="en-US" sz="2200" dirty="0"/>
          </a:p>
          <a:p>
            <a:pPr fontAlgn="ctr"/>
            <a:r>
              <a:rPr lang="en-US" sz="2200" dirty="0"/>
              <a:t>Look on the bottom of Page 9. What kinds of questions are these?</a:t>
            </a:r>
          </a:p>
          <a:p>
            <a:pPr fontAlgn="ctr"/>
            <a:endParaRPr lang="en-US" sz="2200" dirty="0"/>
          </a:p>
          <a:p>
            <a:pPr fontAlgn="ctr"/>
            <a:r>
              <a:rPr lang="en-US" sz="2200" dirty="0"/>
              <a:t>Practice using Lookups on Page 10</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24573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95A7-AF82-6249-BF0B-BC24A6F98949}"/>
              </a:ext>
            </a:extLst>
          </p:cNvPr>
          <p:cNvSpPr>
            <a:spLocks noGrp="1"/>
          </p:cNvSpPr>
          <p:nvPr>
            <p:ph type="title"/>
          </p:nvPr>
        </p:nvSpPr>
        <p:spPr/>
        <p:txBody>
          <a:bodyPr/>
          <a:lstStyle/>
          <a:p>
            <a:r>
              <a:rPr lang="en-US" dirty="0"/>
              <a:t>Repetition is boring</a:t>
            </a:r>
          </a:p>
        </p:txBody>
      </p:sp>
      <p:sp>
        <p:nvSpPr>
          <p:cNvPr id="3" name="Content Placeholder 2">
            <a:extLst>
              <a:ext uri="{FF2B5EF4-FFF2-40B4-BE49-F238E27FC236}">
                <a16:creationId xmlns:a16="http://schemas.microsoft.com/office/drawing/2014/main" id="{506E4A1C-D343-A64A-B6FD-ECCA6A5203A6}"/>
              </a:ext>
            </a:extLst>
          </p:cNvPr>
          <p:cNvSpPr>
            <a:spLocks noGrp="1"/>
          </p:cNvSpPr>
          <p:nvPr>
            <p:ph idx="1"/>
          </p:nvPr>
        </p:nvSpPr>
        <p:spPr/>
        <p:txBody>
          <a:bodyPr/>
          <a:lstStyle/>
          <a:p>
            <a:r>
              <a:rPr lang="en-US" dirty="0"/>
              <a:t>Suppose I wanted to look up whether </a:t>
            </a:r>
            <a:r>
              <a:rPr lang="en-US" dirty="0" err="1">
                <a:latin typeface="Courier" pitchFamily="2" charset="0"/>
              </a:rPr>
              <a:t>animalA</a:t>
            </a:r>
            <a:r>
              <a:rPr lang="en-US" dirty="0"/>
              <a:t> is fixed or not. What would I type?</a:t>
            </a:r>
          </a:p>
          <a:p>
            <a:endParaRPr lang="en-US" dirty="0"/>
          </a:p>
          <a:p>
            <a:r>
              <a:rPr lang="en-US" dirty="0"/>
              <a:t>Repeat for </a:t>
            </a:r>
            <a:r>
              <a:rPr lang="en-US" dirty="0" err="1">
                <a:latin typeface="Courier" pitchFamily="2" charset="0"/>
              </a:rPr>
              <a:t>animalB</a:t>
            </a:r>
            <a:r>
              <a:rPr lang="en-US" dirty="0">
                <a:latin typeface="Courier" pitchFamily="2" charset="0"/>
              </a:rPr>
              <a:t>, </a:t>
            </a:r>
            <a:r>
              <a:rPr lang="en-US" dirty="0" err="1">
                <a:latin typeface="Courier" pitchFamily="2" charset="0"/>
              </a:rPr>
              <a:t>animalC</a:t>
            </a:r>
            <a:r>
              <a:rPr lang="en-US" dirty="0">
                <a:latin typeface="Arial" panose="020B0604020202020204" pitchFamily="34" charset="0"/>
                <a:cs typeface="Arial" panose="020B0604020202020204" pitchFamily="34" charset="0"/>
              </a:rPr>
              <a:t>, and </a:t>
            </a:r>
            <a:r>
              <a:rPr lang="en-US" dirty="0" err="1">
                <a:latin typeface="Courier" pitchFamily="2" charset="0"/>
              </a:rPr>
              <a:t>animalD</a:t>
            </a:r>
            <a:endParaRPr lang="en-US" dirty="0">
              <a:latin typeface="Courier" pitchFamily="2" charset="0"/>
            </a:endParaRPr>
          </a:p>
          <a:p>
            <a:endParaRPr lang="en-US" dirty="0">
              <a:latin typeface="Courier" pitchFamily="2" charset="0"/>
            </a:endParaRPr>
          </a:p>
          <a:p>
            <a:pPr marL="0" indent="0">
              <a:buNone/>
            </a:pPr>
            <a:r>
              <a:rPr lang="en-US" dirty="0" err="1">
                <a:latin typeface="Courier" pitchFamily="2" charset="0"/>
              </a:rPr>
              <a:t>animalA</a:t>
            </a:r>
            <a:r>
              <a:rPr lang="en-US" dirty="0">
                <a:latin typeface="Courier" pitchFamily="2" charset="0"/>
              </a:rPr>
              <a:t>[“fixed”]</a:t>
            </a:r>
          </a:p>
          <a:p>
            <a:pPr marL="0" indent="0">
              <a:buNone/>
            </a:pPr>
            <a:r>
              <a:rPr lang="en-US" dirty="0" err="1">
                <a:latin typeface="Courier" pitchFamily="2" charset="0"/>
              </a:rPr>
              <a:t>animalB</a:t>
            </a:r>
            <a:r>
              <a:rPr lang="en-US" dirty="0">
                <a:latin typeface="Courier" pitchFamily="2" charset="0"/>
              </a:rPr>
              <a:t>[“fixed”]</a:t>
            </a:r>
          </a:p>
          <a:p>
            <a:pPr marL="0" indent="0">
              <a:buNone/>
            </a:pPr>
            <a:r>
              <a:rPr lang="en-US" dirty="0" err="1">
                <a:latin typeface="Courier" pitchFamily="2" charset="0"/>
              </a:rPr>
              <a:t>animalC</a:t>
            </a:r>
            <a:r>
              <a:rPr lang="en-US" dirty="0">
                <a:latin typeface="Courier" pitchFamily="2" charset="0"/>
              </a:rPr>
              <a:t>[“fixed”]</a:t>
            </a:r>
          </a:p>
          <a:p>
            <a:pPr marL="0" indent="0">
              <a:buNone/>
            </a:pPr>
            <a:r>
              <a:rPr lang="en-US" dirty="0" err="1">
                <a:latin typeface="Courier" pitchFamily="2" charset="0"/>
              </a:rPr>
              <a:t>animalD</a:t>
            </a:r>
            <a:r>
              <a:rPr lang="en-US" dirty="0">
                <a:latin typeface="Courier" pitchFamily="2" charset="0"/>
              </a:rPr>
              <a:t>[“fixed”]</a:t>
            </a:r>
          </a:p>
          <a:p>
            <a:pPr marL="0" indent="0">
              <a:buNone/>
            </a:pPr>
            <a:endParaRPr lang="en-US" dirty="0">
              <a:latin typeface="Courier" pitchFamily="2" charset="0"/>
            </a:endParaRPr>
          </a:p>
        </p:txBody>
      </p:sp>
      <p:sp>
        <p:nvSpPr>
          <p:cNvPr id="4" name="Footer Placeholder 3">
            <a:extLst>
              <a:ext uri="{FF2B5EF4-FFF2-40B4-BE49-F238E27FC236}">
                <a16:creationId xmlns:a16="http://schemas.microsoft.com/office/drawing/2014/main" id="{C8195641-94CC-AE41-B5D1-6662ED66FB1B}"/>
              </a:ext>
            </a:extLst>
          </p:cNvPr>
          <p:cNvSpPr>
            <a:spLocks noGrp="1"/>
          </p:cNvSpPr>
          <p:nvPr>
            <p:ph type="ftr" sz="quarter" idx="3"/>
          </p:nvPr>
        </p:nvSpPr>
        <p:spPr/>
        <p:txBody>
          <a:bodyPr/>
          <a:lstStyle/>
          <a:p>
            <a:pPr>
              <a:defRPr/>
            </a:pPr>
            <a:r>
              <a:rPr lang="en-US"/>
              <a:t>www.BootstrapWorld.org     |    @BootstrapWorld</a:t>
            </a:r>
            <a:endParaRPr lang="en-US" dirty="0"/>
          </a:p>
        </p:txBody>
      </p:sp>
      <p:sp>
        <p:nvSpPr>
          <p:cNvPr id="5" name="Rounded Rectangle 4">
            <a:extLst>
              <a:ext uri="{FF2B5EF4-FFF2-40B4-BE49-F238E27FC236}">
                <a16:creationId xmlns:a16="http://schemas.microsoft.com/office/drawing/2014/main" id="{EB9A776D-3718-2445-A106-ACC391EE3789}"/>
              </a:ext>
            </a:extLst>
          </p:cNvPr>
          <p:cNvSpPr/>
          <p:nvPr/>
        </p:nvSpPr>
        <p:spPr>
          <a:xfrm rot="2080025">
            <a:off x="4376735" y="3306649"/>
            <a:ext cx="3185610" cy="1447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a:t>There has to be a better way!</a:t>
            </a:r>
          </a:p>
        </p:txBody>
      </p:sp>
    </p:spTree>
    <p:extLst>
      <p:ext uri="{BB962C8B-B14F-4D97-AF65-F5344CB8AC3E}">
        <p14:creationId xmlns:p14="http://schemas.microsoft.com/office/powerpoint/2010/main" val="243699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3"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
                                        <p:tgtEl>
                                          <p:spTgt spid="5"/>
                                        </p:tgtEl>
                                      </p:cBhvr>
                                    </p:animEffect>
                                    <p:anim calcmode="lin" valueType="num">
                                      <p:cBhvr>
                                        <p:cTn id="27" dur="400" fill="hold"/>
                                        <p:tgtEl>
                                          <p:spTgt spid="5"/>
                                        </p:tgtEl>
                                        <p:attrNameLst>
                                          <p:attrName>ppt_x</p:attrName>
                                        </p:attrNameLst>
                                      </p:cBhvr>
                                      <p:tavLst>
                                        <p:tav tm="0">
                                          <p:val>
                                            <p:strVal val="#ppt_x"/>
                                          </p:val>
                                        </p:tav>
                                        <p:tav tm="100000">
                                          <p:val>
                                            <p:strVal val="#ppt_x"/>
                                          </p:val>
                                        </p:tav>
                                      </p:tavLst>
                                    </p:anim>
                                    <p:anim calcmode="lin" valueType="num">
                                      <p:cBhvr>
                                        <p:cTn id="28" dur="400" fill="hold"/>
                                        <p:tgtEl>
                                          <p:spTgt spid="5"/>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3F07BE-542C-DE40-9EC1-328E0FF0A5B1}"/>
              </a:ext>
            </a:extLst>
          </p:cNvPr>
          <p:cNvPicPr>
            <a:picLocks noChangeAspect="1"/>
          </p:cNvPicPr>
          <p:nvPr/>
        </p:nvPicPr>
        <p:blipFill>
          <a:blip r:embed="rId3"/>
          <a:stretch>
            <a:fillRect/>
          </a:stretch>
        </p:blipFill>
        <p:spPr>
          <a:xfrm>
            <a:off x="67994" y="1744506"/>
            <a:ext cx="8898206" cy="4047881"/>
          </a:xfrm>
          <a:prstGeom prst="rect">
            <a:avLst/>
          </a:prstGeom>
        </p:spPr>
      </p:pic>
      <p:sp>
        <p:nvSpPr>
          <p:cNvPr id="2" name="Title 1"/>
          <p:cNvSpPr>
            <a:spLocks noGrp="1"/>
          </p:cNvSpPr>
          <p:nvPr>
            <p:ph type="title"/>
          </p:nvPr>
        </p:nvSpPr>
        <p:spPr>
          <a:xfrm>
            <a:off x="279400" y="47297"/>
            <a:ext cx="8686800" cy="838200"/>
          </a:xfrm>
        </p:spPr>
        <p:txBody>
          <a:bodyPr/>
          <a:lstStyle/>
          <a:p>
            <a:pPr>
              <a:defRPr/>
            </a:pPr>
            <a:r>
              <a:rPr lang="en-US" dirty="0"/>
              <a:t>Defining Functions</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 function called is-fixed, which looks up whether or not an animal is fixed</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fixed</a:t>
            </a:r>
          </a:p>
        </p:txBody>
      </p:sp>
      <p:sp>
        <p:nvSpPr>
          <p:cNvPr id="12" name="Rectangle 11"/>
          <p:cNvSpPr/>
          <p:nvPr/>
        </p:nvSpPr>
        <p:spPr>
          <a:xfrm>
            <a:off x="565428" y="1875732"/>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sp>
        <p:nvSpPr>
          <p:cNvPr id="14" name="Rectangle 13"/>
          <p:cNvSpPr/>
          <p:nvPr/>
        </p:nvSpPr>
        <p:spPr>
          <a:xfrm>
            <a:off x="5838472" y="3400813"/>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477000" y="2295842"/>
            <a:ext cx="1039278" cy="11238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6" name="Rectangle 25"/>
          <p:cNvSpPr/>
          <p:nvPr/>
        </p:nvSpPr>
        <p:spPr>
          <a:xfrm>
            <a:off x="5853641" y="4000500"/>
            <a:ext cx="2924527"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[“fixed”]</a:t>
            </a:r>
            <a:endParaRPr lang="en-US" sz="2000" dirty="0">
              <a:latin typeface="Courier New" charset="0"/>
              <a:ea typeface="Courier New" charset="0"/>
              <a:cs typeface="Courier New" charset="0"/>
            </a:endParaRPr>
          </a:p>
        </p:txBody>
      </p:sp>
      <p:sp>
        <p:nvSpPr>
          <p:cNvPr id="27" name="Rectangle 26"/>
          <p:cNvSpPr/>
          <p:nvPr/>
        </p:nvSpPr>
        <p:spPr>
          <a:xfrm>
            <a:off x="838200" y="3994519"/>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grpSp>
        <p:nvGrpSpPr>
          <p:cNvPr id="33" name="Group 32"/>
          <p:cNvGrpSpPr/>
          <p:nvPr/>
        </p:nvGrpSpPr>
        <p:grpSpPr>
          <a:xfrm>
            <a:off x="2741427" y="3336125"/>
            <a:ext cx="4358930" cy="1071892"/>
            <a:chOff x="2741427" y="4136225"/>
            <a:chExt cx="4358930" cy="1071892"/>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838472" y="4724400"/>
              <a:ext cx="126188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5853642" y="4136225"/>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58951" y="1871316"/>
            <a:ext cx="1415772"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is-fixed</a:t>
            </a:r>
            <a:endParaRPr lang="en-US" sz="2000" dirty="0">
              <a:latin typeface="Courier New" charset="0"/>
              <a:ea typeface="Courier New" charset="0"/>
              <a:cs typeface="Courier New" charset="0"/>
            </a:endParaRPr>
          </a:p>
        </p:txBody>
      </p:sp>
      <p:sp>
        <p:nvSpPr>
          <p:cNvPr id="37" name="Rectangle 36"/>
          <p:cNvSpPr/>
          <p:nvPr/>
        </p:nvSpPr>
        <p:spPr>
          <a:xfrm>
            <a:off x="5750144" y="4713644"/>
            <a:ext cx="2492990"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animal[“fixed”]</a:t>
            </a:r>
            <a:endParaRPr lang="en-US" sz="2000" dirty="0">
              <a:latin typeface="Courier New" charset="0"/>
              <a:ea typeface="Courier New" charset="0"/>
              <a:cs typeface="Courier New" charset="0"/>
            </a:endParaRPr>
          </a:p>
        </p:txBody>
      </p:sp>
      <p:sp>
        <p:nvSpPr>
          <p:cNvPr id="4" name="Rectangle 3">
            <a:extLst>
              <a:ext uri="{FF2B5EF4-FFF2-40B4-BE49-F238E27FC236}">
                <a16:creationId xmlns:a16="http://schemas.microsoft.com/office/drawing/2014/main" id="{8A4B66D5-A650-D44D-BD53-C43A4684ED85}"/>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on your own!</a:t>
            </a:r>
          </a:p>
        </p:txBody>
      </p:sp>
    </p:spTree>
    <p:extLst>
      <p:ext uri="{BB962C8B-B14F-4D97-AF65-F5344CB8AC3E}">
        <p14:creationId xmlns:p14="http://schemas.microsoft.com/office/powerpoint/2010/main" val="271610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11111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2.77778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8" grpId="0"/>
      <p:bldP spid="12" grpId="0"/>
      <p:bldP spid="12" grpId="1"/>
      <p:bldP spid="13" grpId="0"/>
      <p:bldP spid="14" grpId="0"/>
      <p:bldP spid="25" grpId="0"/>
      <p:bldP spid="26" grpId="0"/>
      <p:bldP spid="27" grpId="0"/>
      <p:bldP spid="35" grpId="0"/>
      <p:bldP spid="35" grpId="1"/>
      <p:bldP spid="36" grpId="0"/>
      <p:bldP spid="36" grpId="1"/>
      <p:bldP spid="3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337C71A4-E3FB-D64B-822D-EEA97378D7CD}"/>
              </a:ext>
            </a:extLst>
          </p:cNvPr>
          <p:cNvPicPr>
            <a:picLocks noChangeAspect="1"/>
          </p:cNvPicPr>
          <p:nvPr/>
        </p:nvPicPr>
        <p:blipFill>
          <a:blip r:embed="rId3"/>
          <a:stretch>
            <a:fillRect/>
          </a:stretch>
        </p:blipFill>
        <p:spPr>
          <a:xfrm>
            <a:off x="67994" y="1744506"/>
            <a:ext cx="8898206" cy="4047881"/>
          </a:xfrm>
          <a:prstGeom prst="rect">
            <a:avLst/>
          </a:prstGeom>
        </p:spPr>
      </p:pic>
      <p:sp>
        <p:nvSpPr>
          <p:cNvPr id="14" name="Rectangle 13"/>
          <p:cNvSpPr/>
          <p:nvPr/>
        </p:nvSpPr>
        <p:spPr>
          <a:xfrm>
            <a:off x="4584128" y="3400813"/>
            <a:ext cx="4347068"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animalA</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26" name="Rectangle 25"/>
          <p:cNvSpPr/>
          <p:nvPr/>
        </p:nvSpPr>
        <p:spPr>
          <a:xfrm>
            <a:off x="4599297" y="4000500"/>
            <a:ext cx="4366903"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r>
              <a:rPr lang="en-US" sz="2000" i="1" dirty="0">
                <a:solidFill>
                  <a:schemeClr val="bg1"/>
                </a:solidFill>
                <a:latin typeface="Courier New" charset="0"/>
                <a:ea typeface="Courier New" charset="0"/>
                <a:cs typeface="Courier New" charset="0"/>
              </a:rPr>
              <a:t>[“species”] == “cat”</a:t>
            </a:r>
            <a:endParaRPr lang="en-US" sz="2000" dirty="0">
              <a:latin typeface="Courier New" charset="0"/>
              <a:ea typeface="Courier New" charset="0"/>
              <a:cs typeface="Courier New" charset="0"/>
            </a:endParaRPr>
          </a:p>
        </p:txBody>
      </p:sp>
      <p:sp>
        <p:nvSpPr>
          <p:cNvPr id="37" name="Rectangle 36"/>
          <p:cNvSpPr/>
          <p:nvPr/>
        </p:nvSpPr>
        <p:spPr>
          <a:xfrm>
            <a:off x="4495800" y="4713644"/>
            <a:ext cx="4185761"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animal[“species”] == “cat”</a:t>
            </a:r>
            <a:endParaRPr lang="en-US" sz="2000" dirty="0">
              <a:latin typeface="Courier New" charset="0"/>
              <a:ea typeface="Courier New" charset="0"/>
              <a:cs typeface="Courier New" charset="0"/>
            </a:endParaRPr>
          </a:p>
        </p:txBody>
      </p:sp>
      <p:sp>
        <p:nvSpPr>
          <p:cNvPr id="2" name="Title 1"/>
          <p:cNvSpPr>
            <a:spLocks noGrp="1"/>
          </p:cNvSpPr>
          <p:nvPr>
            <p:ph type="title"/>
          </p:nvPr>
        </p:nvSpPr>
        <p:spPr>
          <a:xfrm>
            <a:off x="279400" y="47297"/>
            <a:ext cx="8686800" cy="838200"/>
          </a:xfrm>
        </p:spPr>
        <p:txBody>
          <a:bodyPr/>
          <a:lstStyle/>
          <a:p>
            <a:pPr>
              <a:defRPr/>
            </a:pPr>
            <a:r>
              <a:rPr lang="en-US" dirty="0"/>
              <a:t>Defining Functions</a:t>
            </a:r>
          </a:p>
        </p:txBody>
      </p:sp>
      <p:sp>
        <p:nvSpPr>
          <p:cNvPr id="3" name="Footer Placeholder 2"/>
          <p:cNvSpPr>
            <a:spLocks noGrp="1"/>
          </p:cNvSpPr>
          <p:nvPr>
            <p:ph type="ftr" sz="quarter" idx="3"/>
          </p:nvPr>
        </p:nvSpPr>
        <p:spPr>
          <a:xfrm>
            <a:off x="152400" y="6477000"/>
            <a:ext cx="3429000" cy="292101"/>
          </a:xfrm>
        </p:spPr>
        <p:txBody>
          <a:bodyPr/>
          <a:lstStyle/>
          <a:p>
            <a:pPr>
              <a:defRPr/>
            </a:pPr>
            <a:r>
              <a:rPr lang="en-US"/>
              <a:t>www.BootstrapWorld.org     |    #BootstrapCS</a:t>
            </a:r>
            <a:endParaRPr lang="en-US" dirty="0"/>
          </a:p>
        </p:txBody>
      </p:sp>
      <p:sp>
        <p:nvSpPr>
          <p:cNvPr id="6" name="TextBox 5"/>
          <p:cNvSpPr txBox="1"/>
          <p:nvPr/>
        </p:nvSpPr>
        <p:spPr>
          <a:xfrm>
            <a:off x="1882650" y="930281"/>
            <a:ext cx="6937772" cy="769441"/>
          </a:xfrm>
          <a:prstGeom prst="rect">
            <a:avLst/>
          </a:prstGeom>
          <a:noFill/>
        </p:spPr>
        <p:txBody>
          <a:bodyPr wrap="square" rtlCol="0">
            <a:spAutoFit/>
          </a:bodyPr>
          <a:lstStyle/>
          <a:p>
            <a:r>
              <a:rPr lang="en-US" sz="2200" b="1" i="1" dirty="0">
                <a:solidFill>
                  <a:schemeClr val="bg1"/>
                </a:solidFill>
              </a:rPr>
              <a:t>Define </a:t>
            </a:r>
            <a:r>
              <a:rPr lang="en-US" sz="2200" b="1" i="1" dirty="0">
                <a:solidFill>
                  <a:schemeClr val="bg1"/>
                </a:solidFill>
                <a:latin typeface="Courier" pitchFamily="2" charset="0"/>
              </a:rPr>
              <a:t>is-cat</a:t>
            </a:r>
            <a:r>
              <a:rPr lang="en-US" sz="2200" b="1" i="1" dirty="0">
                <a:solidFill>
                  <a:schemeClr val="bg1"/>
                </a:solidFill>
              </a:rPr>
              <a:t>, which consumes a Row of the animals table and produces true if it's a cat.</a:t>
            </a:r>
          </a:p>
        </p:txBody>
      </p:sp>
      <p:sp>
        <p:nvSpPr>
          <p:cNvPr id="7" name="Rectangle 6"/>
          <p:cNvSpPr/>
          <p:nvPr/>
        </p:nvSpPr>
        <p:spPr>
          <a:xfrm>
            <a:off x="557362" y="1866900"/>
            <a:ext cx="1723549" cy="400110"/>
          </a:xfrm>
          <a:prstGeom prst="rect">
            <a:avLst/>
          </a:prstGeom>
        </p:spPr>
        <p:txBody>
          <a:bodyPr wrap="squar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0" name="Rectangle 9"/>
          <p:cNvSpPr/>
          <p:nvPr/>
        </p:nvSpPr>
        <p:spPr>
          <a:xfrm>
            <a:off x="2943074" y="1895733"/>
            <a:ext cx="3229126" cy="400110"/>
          </a:xfrm>
          <a:prstGeom prst="rect">
            <a:avLst/>
          </a:prstGeom>
        </p:spPr>
        <p:txBody>
          <a:bodyPr wrap="square">
            <a:spAutoFit/>
          </a:bodyPr>
          <a:lstStyle/>
          <a:p>
            <a:pPr algn="ctr"/>
            <a:r>
              <a:rPr lang="en-US" sz="2000" i="1" dirty="0">
                <a:solidFill>
                  <a:schemeClr val="bg1"/>
                </a:solidFill>
                <a:latin typeface="Courier New" charset="0"/>
                <a:ea typeface="Courier New" charset="0"/>
                <a:cs typeface="Courier New" charset="0"/>
              </a:rPr>
              <a:t>(animal :: Row)</a:t>
            </a:r>
            <a:endParaRPr lang="en-US" sz="2000" dirty="0">
              <a:latin typeface="Courier New" charset="0"/>
              <a:ea typeface="Courier New" charset="0"/>
              <a:cs typeface="Courier New" charset="0"/>
            </a:endParaRPr>
          </a:p>
        </p:txBody>
      </p:sp>
      <p:sp>
        <p:nvSpPr>
          <p:cNvPr id="11" name="Rectangle 10"/>
          <p:cNvSpPr/>
          <p:nvPr/>
        </p:nvSpPr>
        <p:spPr>
          <a:xfrm>
            <a:off x="6962280" y="1895732"/>
            <a:ext cx="1261884"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Boolean</a:t>
            </a:r>
            <a:endParaRPr lang="en-US" sz="2000" dirty="0">
              <a:latin typeface="Courier New" charset="0"/>
              <a:ea typeface="Courier New" charset="0"/>
              <a:cs typeface="Courier New" charset="0"/>
            </a:endParaRPr>
          </a:p>
        </p:txBody>
      </p:sp>
      <p:sp>
        <p:nvSpPr>
          <p:cNvPr id="8" name="Rectangle 7"/>
          <p:cNvSpPr/>
          <p:nvPr/>
        </p:nvSpPr>
        <p:spPr>
          <a:xfrm>
            <a:off x="457200" y="2552700"/>
            <a:ext cx="8408838" cy="353943"/>
          </a:xfrm>
          <a:prstGeom prst="rect">
            <a:avLst/>
          </a:prstGeom>
        </p:spPr>
        <p:txBody>
          <a:bodyPr wrap="square">
            <a:spAutoFit/>
          </a:bodyPr>
          <a:lstStyle/>
          <a:p>
            <a:r>
              <a:rPr lang="en-US" sz="1700" dirty="0">
                <a:solidFill>
                  <a:schemeClr val="bg1"/>
                </a:solidFill>
                <a:latin typeface="Courier New" charset="0"/>
                <a:ea typeface="Courier New" charset="0"/>
                <a:cs typeface="Courier New" charset="0"/>
              </a:rPr>
              <a:t>Consumes an animal, and produce true if the animal is a cat</a:t>
            </a:r>
          </a:p>
        </p:txBody>
      </p:sp>
      <p:sp>
        <p:nvSpPr>
          <p:cNvPr id="12" name="Rectangle 11"/>
          <p:cNvSpPr/>
          <p:nvPr/>
        </p:nvSpPr>
        <p:spPr>
          <a:xfrm>
            <a:off x="563064" y="1875188"/>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13" name="Rectangle 12"/>
          <p:cNvSpPr/>
          <p:nvPr/>
        </p:nvSpPr>
        <p:spPr>
          <a:xfrm>
            <a:off x="2728031" y="3419732"/>
            <a:ext cx="1261884" cy="400110"/>
          </a:xfrm>
          <a:prstGeom prst="rect">
            <a:avLst/>
          </a:prstGeom>
        </p:spPr>
        <p:txBody>
          <a:bodyPr wrap="none">
            <a:spAutoFit/>
          </a:bodyPr>
          <a:lstStyle/>
          <a:p>
            <a:r>
              <a:rPr lang="en-US" sz="2000" i="1" dirty="0" err="1">
                <a:solidFill>
                  <a:schemeClr val="bg1"/>
                </a:solidFill>
                <a:latin typeface="Courier New" charset="0"/>
                <a:ea typeface="Courier New" charset="0"/>
                <a:cs typeface="Courier New" charset="0"/>
              </a:rPr>
              <a:t>animalA</a:t>
            </a:r>
            <a:endParaRPr lang="en-US" sz="2000" dirty="0">
              <a:latin typeface="Courier New" charset="0"/>
              <a:ea typeface="Courier New" charset="0"/>
              <a:cs typeface="Courier New" charset="0"/>
            </a:endParaRPr>
          </a:p>
        </p:txBody>
      </p:sp>
      <p:cxnSp>
        <p:nvCxnSpPr>
          <p:cNvPr id="16" name="Straight Arrow Connector 15"/>
          <p:cNvCxnSpPr/>
          <p:nvPr/>
        </p:nvCxnSpPr>
        <p:spPr>
          <a:xfrm flipH="1">
            <a:off x="3581400" y="2171700"/>
            <a:ext cx="990600" cy="1229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p:cNvCxnSpPr>
          <p:nvPr/>
        </p:nvCxnSpPr>
        <p:spPr>
          <a:xfrm flipH="1">
            <a:off x="5257800" y="2295842"/>
            <a:ext cx="2258478" cy="1040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57362" y="2552700"/>
            <a:ext cx="8205638" cy="848113"/>
            <a:chOff x="557362" y="3352800"/>
            <a:chExt cx="8205638" cy="848113"/>
          </a:xfrm>
        </p:grpSpPr>
        <p:cxnSp>
          <p:nvCxnSpPr>
            <p:cNvPr id="21" name="Straight Arrow Connector 20"/>
            <p:cNvCxnSpPr/>
            <p:nvPr/>
          </p:nvCxnSpPr>
          <p:spPr>
            <a:xfrm flipH="1">
              <a:off x="7620000" y="3657887"/>
              <a:ext cx="233657" cy="5430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57362" y="3352800"/>
              <a:ext cx="8205638" cy="305087"/>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angle 24"/>
          <p:cNvSpPr/>
          <p:nvPr/>
        </p:nvSpPr>
        <p:spPr>
          <a:xfrm>
            <a:off x="2743200" y="4019419"/>
            <a:ext cx="1454422" cy="400110"/>
          </a:xfrm>
          <a:prstGeom prst="rect">
            <a:avLst/>
          </a:prstGeom>
        </p:spPr>
        <p:txBody>
          <a:bodyPr wrap="square">
            <a:spAutoFit/>
          </a:bodyPr>
          <a:lstStyle/>
          <a:p>
            <a:r>
              <a:rPr lang="en-US" sz="2000" i="1" dirty="0" err="1">
                <a:solidFill>
                  <a:schemeClr val="bg1"/>
                </a:solidFill>
                <a:latin typeface="Courier New" charset="0"/>
                <a:ea typeface="Courier New" charset="0"/>
                <a:cs typeface="Courier New" charset="0"/>
              </a:rPr>
              <a:t>animalB</a:t>
            </a:r>
            <a:endParaRPr lang="en-US" sz="2000" dirty="0">
              <a:latin typeface="Courier New" charset="0"/>
              <a:ea typeface="Courier New" charset="0"/>
              <a:cs typeface="Courier New" charset="0"/>
            </a:endParaRPr>
          </a:p>
        </p:txBody>
      </p:sp>
      <p:sp>
        <p:nvSpPr>
          <p:cNvPr id="27" name="Rectangle 26"/>
          <p:cNvSpPr/>
          <p:nvPr/>
        </p:nvSpPr>
        <p:spPr>
          <a:xfrm>
            <a:off x="838200" y="399451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grpSp>
        <p:nvGrpSpPr>
          <p:cNvPr id="33" name="Group 32"/>
          <p:cNvGrpSpPr/>
          <p:nvPr/>
        </p:nvGrpSpPr>
        <p:grpSpPr>
          <a:xfrm>
            <a:off x="2741427" y="3341609"/>
            <a:ext cx="3029695" cy="1066408"/>
            <a:chOff x="2741427" y="4141709"/>
            <a:chExt cx="3029695" cy="1066408"/>
          </a:xfrm>
        </p:grpSpPr>
        <p:sp>
          <p:nvSpPr>
            <p:cNvPr id="29" name="Rounded Rectangle 28"/>
            <p:cNvSpPr/>
            <p:nvPr/>
          </p:nvSpPr>
          <p:spPr>
            <a:xfrm>
              <a:off x="2743200" y="4191000"/>
              <a:ext cx="1246715"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2741427" y="4724400"/>
              <a:ext cx="1248488"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ounded Rectangle 30"/>
            <p:cNvSpPr/>
            <p:nvPr/>
          </p:nvSpPr>
          <p:spPr>
            <a:xfrm>
              <a:off x="4584536" y="4724400"/>
              <a:ext cx="1186586" cy="483717"/>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4524407" y="4141709"/>
              <a:ext cx="1246715" cy="517561"/>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p:cNvSpPr/>
          <p:nvPr/>
        </p:nvSpPr>
        <p:spPr>
          <a:xfrm>
            <a:off x="3464004" y="1866900"/>
            <a:ext cx="1107996" cy="400110"/>
          </a:xfrm>
          <a:prstGeom prst="rect">
            <a:avLst/>
          </a:prstGeom>
        </p:spPr>
        <p:txBody>
          <a:bodyPr wrap="none">
            <a:spAutoFit/>
          </a:bodyPr>
          <a:lstStyle/>
          <a:p>
            <a:r>
              <a:rPr lang="en-US" sz="2000" i="1">
                <a:solidFill>
                  <a:schemeClr val="bg1"/>
                </a:solidFill>
                <a:latin typeface="Courier New" charset="0"/>
                <a:ea typeface="Courier New" charset="0"/>
                <a:cs typeface="Courier New" charset="0"/>
              </a:rPr>
              <a:t>animal</a:t>
            </a:r>
            <a:endParaRPr lang="en-US" sz="2000"/>
          </a:p>
        </p:txBody>
      </p:sp>
      <p:sp>
        <p:nvSpPr>
          <p:cNvPr id="36" name="Rectangle 35"/>
          <p:cNvSpPr/>
          <p:nvPr/>
        </p:nvSpPr>
        <p:spPr>
          <a:xfrm>
            <a:off x="563064" y="1863669"/>
            <a:ext cx="1107996" cy="400110"/>
          </a:xfrm>
          <a:prstGeom prst="rect">
            <a:avLst/>
          </a:prstGeom>
        </p:spPr>
        <p:txBody>
          <a:bodyPr wrap="none">
            <a:spAutoFit/>
          </a:bodyPr>
          <a:lstStyle/>
          <a:p>
            <a:r>
              <a:rPr lang="en-US" sz="2000" i="1" dirty="0">
                <a:solidFill>
                  <a:schemeClr val="bg1"/>
                </a:solidFill>
                <a:latin typeface="Courier New" charset="0"/>
                <a:ea typeface="Courier New" charset="0"/>
                <a:cs typeface="Courier New" charset="0"/>
              </a:rPr>
              <a:t>is-cat</a:t>
            </a:r>
            <a:endParaRPr lang="en-US" sz="2000" dirty="0">
              <a:latin typeface="Courier New" charset="0"/>
              <a:ea typeface="Courier New" charset="0"/>
              <a:cs typeface="Courier New" charset="0"/>
            </a:endParaRPr>
          </a:p>
        </p:txBody>
      </p:sp>
      <p:sp>
        <p:nvSpPr>
          <p:cNvPr id="39" name="Rectangle 38">
            <a:extLst>
              <a:ext uri="{FF2B5EF4-FFF2-40B4-BE49-F238E27FC236}">
                <a16:creationId xmlns:a16="http://schemas.microsoft.com/office/drawing/2014/main" id="{01134741-8C55-FB46-BBE0-7174ABD2962A}"/>
              </a:ext>
            </a:extLst>
          </p:cNvPr>
          <p:cNvSpPr/>
          <p:nvPr/>
        </p:nvSpPr>
        <p:spPr>
          <a:xfrm>
            <a:off x="147482" y="6076890"/>
            <a:ext cx="8767918" cy="400110"/>
          </a:xfrm>
          <a:prstGeom prst="rect">
            <a:avLst/>
          </a:prstGeom>
        </p:spPr>
        <p:txBody>
          <a:bodyPr wrap="square">
            <a:spAutoFit/>
          </a:bodyPr>
          <a:lstStyle/>
          <a:p>
            <a:pPr algn="ctr"/>
            <a:r>
              <a:rPr lang="en-US" sz="2000" b="1" i="1" dirty="0">
                <a:solidFill>
                  <a:schemeClr val="bg1"/>
                </a:solidFill>
              </a:rPr>
              <a:t>Complete the next word problem on your own!</a:t>
            </a:r>
          </a:p>
        </p:txBody>
      </p:sp>
    </p:spTree>
    <p:extLst>
      <p:ext uri="{BB962C8B-B14F-4D97-AF65-F5344CB8AC3E}">
        <p14:creationId xmlns:p14="http://schemas.microsoft.com/office/powerpoint/2010/main" val="201153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accel="50000" decel="50000" fill="hold" grpId="1" nodeType="withEffect">
                                  <p:stCondLst>
                                    <p:cond delay="0"/>
                                  </p:stCondLst>
                                  <p:childTnLst>
                                    <p:animMotion origin="layout" path="M 1.38889E-6 1.11111E-6 L 0.02934 0.23241 " pathEditMode="relative" rAng="0" ptsTypes="AA">
                                      <p:cBhvr>
                                        <p:cTn id="29" dur="2000" fill="hold"/>
                                        <p:tgtEl>
                                          <p:spTgt spid="12"/>
                                        </p:tgtEl>
                                        <p:attrNameLst>
                                          <p:attrName>ppt_x</p:attrName>
                                          <p:attrName>ppt_y</p:attrName>
                                        </p:attrNameLst>
                                      </p:cBhvr>
                                      <p:rCtr x="1458" y="1162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42" presetClass="path" presetSubtype="0" accel="50000" decel="50000" fill="hold" grpId="1" nodeType="withEffect">
                                  <p:stCondLst>
                                    <p:cond delay="0"/>
                                  </p:stCondLst>
                                  <p:childTnLst>
                                    <p:animMotion origin="layout" path="M 3.05556E-6 1.11111E-6 L 0.03455 0.41967 " pathEditMode="relative" rAng="0" ptsTypes="AA">
                                      <p:cBhvr>
                                        <p:cTn id="96" dur="2000" fill="hold"/>
                                        <p:tgtEl>
                                          <p:spTgt spid="36"/>
                                        </p:tgtEl>
                                        <p:attrNameLst>
                                          <p:attrName>ppt_x</p:attrName>
                                          <p:attrName>ppt_y</p:attrName>
                                        </p:attrNameLst>
                                      </p:cBhvr>
                                      <p:rCtr x="1719" y="20972"/>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42" presetClass="path" presetSubtype="0" accel="50000" decel="50000" fill="hold" grpId="0" nodeType="withEffect">
                                  <p:stCondLst>
                                    <p:cond delay="0"/>
                                  </p:stCondLst>
                                  <p:childTnLst>
                                    <p:animMotion origin="layout" path="M -0.00399 1.11111E-6 L -0.06649 0.41967 " pathEditMode="relative" rAng="0" ptsTypes="AA">
                                      <p:cBhvr>
                                        <p:cTn id="103" dur="2000" fill="hold"/>
                                        <p:tgtEl>
                                          <p:spTgt spid="35"/>
                                        </p:tgtEl>
                                        <p:attrNameLst>
                                          <p:attrName>ppt_x</p:attrName>
                                          <p:attrName>ppt_y</p:attrName>
                                        </p:attrNameLst>
                                      </p:cBhvr>
                                      <p:rCtr x="-3125" y="20972"/>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P spid="37" grpId="0"/>
      <p:bldP spid="7" grpId="0"/>
      <p:bldP spid="10" grpId="0"/>
      <p:bldP spid="11" grpId="0"/>
      <p:bldP spid="8" grpId="0"/>
      <p:bldP spid="12" grpId="0"/>
      <p:bldP spid="12" grpId="1"/>
      <p:bldP spid="13" grpId="0"/>
      <p:bldP spid="25" grpId="0"/>
      <p:bldP spid="27" grpId="0"/>
      <p:bldP spid="35" grpId="0"/>
      <p:bldP spid="35" grpId="1"/>
      <p:bldP spid="36" grpId="0"/>
      <p:bldP spid="3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000" dirty="0"/>
              <a:t>The Design Recipe in Your Classroom</a:t>
            </a:r>
          </a:p>
        </p:txBody>
      </p:sp>
      <p:sp>
        <p:nvSpPr>
          <p:cNvPr id="9" name="Content Placeholder 2"/>
          <p:cNvSpPr>
            <a:spLocks noGrp="1"/>
          </p:cNvSpPr>
          <p:nvPr>
            <p:ph idx="1"/>
          </p:nvPr>
        </p:nvSpPr>
        <p:spPr>
          <a:xfrm>
            <a:off x="304800" y="1646238"/>
            <a:ext cx="8686800" cy="4525962"/>
          </a:xfrm>
        </p:spPr>
        <p:txBody>
          <a:bodyPr/>
          <a:lstStyle/>
          <a:p>
            <a:pPr eaLnBrk="1" hangingPunct="1">
              <a:lnSpc>
                <a:spcPct val="150000"/>
              </a:lnSpc>
            </a:pPr>
            <a:r>
              <a:rPr lang="en-US" altLang="en-US" sz="2400" dirty="0">
                <a:latin typeface="Helvetica" charset="0"/>
                <a:ea typeface="Helvetica" charset="0"/>
                <a:cs typeface="Helvetica" charset="0"/>
              </a:rPr>
              <a:t>“Battling”, “Peer Review”, “Challenging”, etc..</a:t>
            </a:r>
          </a:p>
          <a:p>
            <a:pPr lvl="1" eaLnBrk="1" hangingPunct="1">
              <a:lnSpc>
                <a:spcPct val="150000"/>
              </a:lnSpc>
            </a:pPr>
            <a:r>
              <a:rPr lang="en-US" altLang="en-US" sz="2000" dirty="0">
                <a:latin typeface="Helvetica" charset="0"/>
                <a:ea typeface="Helvetica" charset="0"/>
                <a:cs typeface="Helvetica" charset="0"/>
              </a:rPr>
              <a:t>Have students justify each step based on the last</a:t>
            </a:r>
          </a:p>
          <a:p>
            <a:pPr lvl="1" eaLnBrk="1" hangingPunct="1">
              <a:lnSpc>
                <a:spcPct val="150000"/>
              </a:lnSpc>
            </a:pPr>
            <a:r>
              <a:rPr lang="en-US" altLang="en-US" sz="2000" dirty="0">
                <a:latin typeface="Helvetica" charset="0"/>
                <a:ea typeface="Helvetica" charset="0"/>
                <a:cs typeface="Helvetica" charset="0"/>
              </a:rPr>
              <a:t>“Where’d you get that”?</a:t>
            </a:r>
          </a:p>
          <a:p>
            <a:pPr eaLnBrk="1" hangingPunct="1">
              <a:lnSpc>
                <a:spcPct val="150000"/>
              </a:lnSpc>
            </a:pPr>
            <a:r>
              <a:rPr lang="en-US" altLang="en-US" sz="2400" dirty="0">
                <a:latin typeface="Helvetica" charset="0"/>
                <a:ea typeface="Helvetica" charset="0"/>
                <a:cs typeface="Helvetica" charset="0"/>
              </a:rPr>
              <a:t>Tri-fold paper</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Content Placeholder 3">
            <a:extLst>
              <a:ext uri="{FF2B5EF4-FFF2-40B4-BE49-F238E27FC236}">
                <a16:creationId xmlns:a16="http://schemas.microsoft.com/office/drawing/2014/main" id="{AC53A7A4-A567-6842-98B2-FF31080E138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auto">
          <a:xfrm>
            <a:off x="1130571" y="4072615"/>
            <a:ext cx="2447516" cy="183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6" name="Content Placeholder 3">
            <a:extLst>
              <a:ext uri="{FF2B5EF4-FFF2-40B4-BE49-F238E27FC236}">
                <a16:creationId xmlns:a16="http://schemas.microsoft.com/office/drawing/2014/main" id="{0DC24B67-AD21-8147-A548-F4F91091680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bwMode="auto">
          <a:xfrm rot="5400000">
            <a:off x="5828092" y="3801683"/>
            <a:ext cx="3016250" cy="232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7" name="TextBox 6">
            <a:extLst>
              <a:ext uri="{FF2B5EF4-FFF2-40B4-BE49-F238E27FC236}">
                <a16:creationId xmlns:a16="http://schemas.microsoft.com/office/drawing/2014/main" id="{46856884-4F1A-334C-8435-741F88DDCCBF}"/>
              </a:ext>
            </a:extLst>
          </p:cNvPr>
          <p:cNvSpPr txBox="1"/>
          <p:nvPr/>
        </p:nvSpPr>
        <p:spPr>
          <a:xfrm>
            <a:off x="6219691" y="3457575"/>
            <a:ext cx="2086110"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Contract &amp; Purpose</a:t>
            </a:r>
          </a:p>
        </p:txBody>
      </p:sp>
      <p:sp>
        <p:nvSpPr>
          <p:cNvPr id="8" name="TextBox 7">
            <a:extLst>
              <a:ext uri="{FF2B5EF4-FFF2-40B4-BE49-F238E27FC236}">
                <a16:creationId xmlns:a16="http://schemas.microsoft.com/office/drawing/2014/main" id="{774E8204-99C6-384A-9F2A-2ED3CBBA8523}"/>
              </a:ext>
            </a:extLst>
          </p:cNvPr>
          <p:cNvSpPr txBox="1"/>
          <p:nvPr/>
        </p:nvSpPr>
        <p:spPr>
          <a:xfrm>
            <a:off x="6184464" y="4456900"/>
            <a:ext cx="1282571"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Examples</a:t>
            </a:r>
          </a:p>
        </p:txBody>
      </p:sp>
      <p:sp>
        <p:nvSpPr>
          <p:cNvPr id="10" name="TextBox 9">
            <a:extLst>
              <a:ext uri="{FF2B5EF4-FFF2-40B4-BE49-F238E27FC236}">
                <a16:creationId xmlns:a16="http://schemas.microsoft.com/office/drawing/2014/main" id="{0D86C0BC-1C2D-764F-87E3-E42EC1CE44A9}"/>
              </a:ext>
            </a:extLst>
          </p:cNvPr>
          <p:cNvSpPr txBox="1"/>
          <p:nvPr/>
        </p:nvSpPr>
        <p:spPr>
          <a:xfrm>
            <a:off x="6168886" y="5418827"/>
            <a:ext cx="1058623" cy="307777"/>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1400" dirty="0">
                <a:solidFill>
                  <a:schemeClr val="bg1"/>
                </a:solidFill>
              </a:rPr>
              <a:t>Definition</a:t>
            </a:r>
          </a:p>
        </p:txBody>
      </p:sp>
      <p:cxnSp>
        <p:nvCxnSpPr>
          <p:cNvPr id="11" name="Straight Arrow Connector 10">
            <a:extLst>
              <a:ext uri="{FF2B5EF4-FFF2-40B4-BE49-F238E27FC236}">
                <a16:creationId xmlns:a16="http://schemas.microsoft.com/office/drawing/2014/main" id="{DAD410F3-9122-1F4F-9957-164B29E8FBEF}"/>
              </a:ext>
            </a:extLst>
          </p:cNvPr>
          <p:cNvCxnSpPr/>
          <p:nvPr/>
        </p:nvCxnSpPr>
        <p:spPr>
          <a:xfrm>
            <a:off x="3886200" y="4965700"/>
            <a:ext cx="19812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04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7" grpId="0"/>
      <p:bldP spid="8"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Why not just “go nuts”?</a:t>
            </a:r>
          </a:p>
        </p:txBody>
      </p:sp>
      <p:sp>
        <p:nvSpPr>
          <p:cNvPr id="9" name="Content Placeholder 2"/>
          <p:cNvSpPr>
            <a:spLocks noGrp="1"/>
          </p:cNvSpPr>
          <p:nvPr>
            <p:ph idx="1"/>
          </p:nvPr>
        </p:nvSpPr>
        <p:spPr>
          <a:xfrm>
            <a:off x="304800" y="1646238"/>
            <a:ext cx="8686800" cy="4525962"/>
          </a:xfrm>
        </p:spPr>
        <p:txBody>
          <a:bodyPr/>
          <a:lstStyle/>
          <a:p>
            <a:pPr marL="0" indent="0" eaLnBrk="1" hangingPunct="1">
              <a:lnSpc>
                <a:spcPct val="150000"/>
              </a:lnSpc>
              <a:buNone/>
            </a:pPr>
            <a:r>
              <a:rPr lang="en-US" altLang="en-US" sz="2400" b="1" dirty="0">
                <a:latin typeface="Helvetica" charset="0"/>
                <a:ea typeface="ＭＳ Ｐゴシック" charset="-128"/>
                <a:cs typeface="Helvetica" charset="0"/>
              </a:rPr>
              <a:t>What the Design Recipe Buys You</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Scaffold problem-solving</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Multiple representations</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Make thinking explicit</a:t>
            </a:r>
          </a:p>
          <a:p>
            <a:pPr marL="457200" indent="-457200" eaLnBrk="1" hangingPunct="1">
              <a:lnSpc>
                <a:spcPct val="150000"/>
              </a:lnSpc>
              <a:buFont typeface="+mj-lt"/>
              <a:buAutoNum type="arabicPeriod"/>
            </a:pPr>
            <a:r>
              <a:rPr lang="en-US" altLang="en-US" sz="2400" dirty="0">
                <a:latin typeface="Helvetica" charset="0"/>
                <a:ea typeface="ＭＳ Ｐゴシック" charset="-128"/>
                <a:cs typeface="Helvetica" charset="0"/>
              </a:rPr>
              <a:t>Pedagogical tool (battling, questioning, presenting)</a:t>
            </a:r>
          </a:p>
          <a:p>
            <a:pPr marL="457200" indent="-457200" eaLnBrk="1" hangingPunct="1">
              <a:lnSpc>
                <a:spcPct val="150000"/>
              </a:lnSpc>
              <a:buFont typeface="+mj-lt"/>
              <a:buAutoNum type="arabicPeriod"/>
            </a:pPr>
            <a:r>
              <a:rPr lang="en-US" altLang="en-US" sz="2400" i="1" dirty="0">
                <a:latin typeface="Helvetica" charset="0"/>
                <a:ea typeface="ＭＳ Ｐゴシック" charset="-128"/>
                <a:cs typeface="Helvetica" charset="0"/>
              </a:rPr>
              <a:t>Equity</a:t>
            </a:r>
            <a:endParaRPr lang="en-US" altLang="en-US" sz="2000" i="1" dirty="0">
              <a:latin typeface="Helvetica" charset="0"/>
              <a:ea typeface="Helvetica" charset="0"/>
              <a:cs typeface="Helvetica"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654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filter</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304800" y="1722438"/>
            <a:ext cx="9144000" cy="4525962"/>
          </a:xfrm>
        </p:spPr>
        <p:txBody>
          <a:bodyPr/>
          <a:lstStyle/>
          <a:p>
            <a:pPr marL="0" indent="0">
              <a:buNone/>
            </a:pPr>
            <a:r>
              <a:rPr lang="en-US" sz="2000" dirty="0">
                <a:solidFill>
                  <a:schemeClr val="accent1"/>
                </a:solidFill>
                <a:latin typeface="Courier New" charset="0"/>
                <a:ea typeface="Courier New" charset="0"/>
                <a:cs typeface="Courier New" charset="0"/>
              </a:rPr>
              <a:t># &lt;Table&gt;.filter :: (</a:t>
            </a:r>
            <a:r>
              <a:rPr lang="en-US" sz="2000" b="1" dirty="0">
                <a:solidFill>
                  <a:schemeClr val="accent1"/>
                </a:solidFill>
                <a:latin typeface="Courier New" charset="0"/>
                <a:ea typeface="Courier New" charset="0"/>
                <a:cs typeface="Courier New" charset="0"/>
              </a:rPr>
              <a:t>test :: (</a:t>
            </a:r>
            <a:r>
              <a:rPr lang="en-US" sz="2000" b="1" dirty="0" err="1">
                <a:solidFill>
                  <a:schemeClr val="accent1"/>
                </a:solidFill>
                <a:latin typeface="Courier New" charset="0"/>
                <a:ea typeface="Courier New" charset="0"/>
                <a:cs typeface="Courier New" charset="0"/>
              </a:rPr>
              <a:t>Row</a:t>
            </a:r>
            <a:r>
              <a:rPr lang="en-US" sz="2000" b="1" dirty="0" err="1">
                <a:solidFill>
                  <a:schemeClr val="accent1"/>
                </a:solidFill>
                <a:latin typeface="Courier New" charset="0"/>
                <a:ea typeface="Courier New" charset="0"/>
                <a:cs typeface="Courier New" charset="0"/>
                <a:sym typeface="Wingdings" pitchFamily="2" charset="2"/>
              </a:rPr>
              <a:t></a:t>
            </a:r>
            <a:r>
              <a:rPr lang="en-US" sz="2000" b="1" dirty="0" err="1">
                <a:solidFill>
                  <a:schemeClr val="accent1"/>
                </a:solidFill>
                <a:latin typeface="Courier New" charset="0"/>
                <a:ea typeface="Courier New" charset="0"/>
                <a:cs typeface="Courier New" charset="0"/>
              </a:rPr>
              <a:t>Value</a:t>
            </a:r>
            <a:r>
              <a:rPr lang="en-US" sz="2000" b="1" dirty="0">
                <a:solidFill>
                  <a:schemeClr val="accent1"/>
                </a:solidFill>
                <a:latin typeface="Courier New" charset="0"/>
                <a:ea typeface="Courier New" charset="0"/>
                <a:cs typeface="Courier New" charset="0"/>
              </a:rPr>
              <a:t>)</a:t>
            </a:r>
            <a:r>
              <a:rPr lang="en-US" sz="2000" dirty="0">
                <a:solidFill>
                  <a:schemeClr val="accent1"/>
                </a:solidFill>
                <a:latin typeface="Courier New" charset="0"/>
                <a:ea typeface="Courier New" charset="0"/>
                <a:cs typeface="Courier New" charset="0"/>
              </a:rPr>
              <a:t>) </a:t>
            </a:r>
            <a:r>
              <a:rPr lang="en-US" sz="2000" dirty="0">
                <a:solidFill>
                  <a:schemeClr val="accent1"/>
                </a:solidFill>
                <a:latin typeface="Courier New" charset="0"/>
                <a:ea typeface="Courier New" charset="0"/>
                <a:cs typeface="Courier New" charset="0"/>
                <a:sym typeface="Wingdings" pitchFamily="2" charset="2"/>
              </a:rPr>
              <a:t> </a:t>
            </a:r>
            <a:r>
              <a:rPr lang="en-US" sz="20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(is-cat)</a:t>
            </a:r>
          </a:p>
          <a:p>
            <a:pPr marL="0" indent="0">
              <a:buNone/>
            </a:pPr>
            <a:r>
              <a:rPr lang="en-US" sz="2000" dirty="0">
                <a:solidFill>
                  <a:schemeClr val="accent1"/>
                </a:solidFill>
                <a:latin typeface="Courier New" charset="0"/>
                <a:ea typeface="Courier New" charset="0"/>
                <a:cs typeface="Courier New" charset="0"/>
              </a:rPr>
              <a:t>bar-chart(animals-</a:t>
            </a:r>
            <a:r>
              <a:rPr lang="en-US" sz="2000" dirty="0" err="1">
                <a:solidFill>
                  <a:schemeClr val="accent1"/>
                </a:solidFill>
                <a:latin typeface="Courier New" charset="0"/>
                <a:ea typeface="Courier New" charset="0"/>
                <a:cs typeface="Courier New" charset="0"/>
              </a:rPr>
              <a:t>table.filter</a:t>
            </a:r>
            <a:r>
              <a:rPr lang="en-US" sz="2000" dirty="0">
                <a:solidFill>
                  <a:schemeClr val="accent1"/>
                </a:solidFill>
                <a:latin typeface="Courier New" charset="0"/>
                <a:ea typeface="Courier New" charset="0"/>
                <a:cs typeface="Courier New" charset="0"/>
              </a:rPr>
              <a:t>(is-fixed), “name”, “age”) </a:t>
            </a:r>
          </a:p>
          <a:p>
            <a:endParaRPr lang="en-US" dirty="0"/>
          </a:p>
          <a:p>
            <a:r>
              <a:rPr lang="en-US" i="1" dirty="0"/>
              <a:t>Functions can be </a:t>
            </a:r>
            <a:r>
              <a:rPr lang="en-US" i="1" dirty="0" err="1"/>
              <a:t>argumenst</a:t>
            </a:r>
            <a:r>
              <a:rPr lang="en-US" i="1" dirty="0"/>
              <a:t>!</a:t>
            </a:r>
          </a:p>
          <a:p>
            <a:r>
              <a:rPr lang="en-US" dirty="0"/>
              <a:t>Try using the </a:t>
            </a:r>
            <a:r>
              <a:rPr lang="en-US" dirty="0">
                <a:latin typeface="Courier" pitchFamily="2" charset="0"/>
              </a:rPr>
              <a:t>gender</a:t>
            </a:r>
            <a:r>
              <a:rPr lang="en-US" dirty="0"/>
              <a:t> function you defined.</a:t>
            </a:r>
          </a:p>
          <a:p>
            <a:r>
              <a:rPr lang="en-US" dirty="0"/>
              <a:t>Try using </a:t>
            </a:r>
            <a:r>
              <a:rPr lang="en-US" dirty="0">
                <a:latin typeface="Courier" pitchFamily="2" charset="0"/>
              </a:rPr>
              <a:t>is-young</a:t>
            </a:r>
            <a:r>
              <a:rPr lang="en-US" dirty="0"/>
              <a:t>.</a:t>
            </a:r>
          </a:p>
          <a:p>
            <a:pPr marL="0" indent="0">
              <a:buNone/>
            </a:pPr>
            <a:endParaRPr lang="en-US" dirty="0"/>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418788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3</a:t>
            </a:r>
          </a:p>
        </p:txBody>
      </p:sp>
    </p:spTree>
    <p:extLst>
      <p:ext uri="{BB962C8B-B14F-4D97-AF65-F5344CB8AC3E}">
        <p14:creationId xmlns:p14="http://schemas.microsoft.com/office/powerpoint/2010/main" val="8131872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Austerity Problem</a:t>
            </a:r>
          </a:p>
        </p:txBody>
      </p:sp>
      <p:sp>
        <p:nvSpPr>
          <p:cNvPr id="18" name="Content Placeholder 17"/>
          <p:cNvSpPr>
            <a:spLocks noGrp="1"/>
          </p:cNvSpPr>
          <p:nvPr>
            <p:ph idx="1"/>
          </p:nvPr>
        </p:nvSpPr>
        <p:spPr/>
        <p:txBody>
          <a:bodyPr/>
          <a:lstStyle/>
          <a:p>
            <a:endParaRPr lang="en-US"/>
          </a:p>
        </p:txBody>
      </p:sp>
      <p:sp>
        <p:nvSpPr>
          <p:cNvPr id="2" name="Footer Placeholder 1"/>
          <p:cNvSpPr>
            <a:spLocks noGrp="1"/>
          </p:cNvSpPr>
          <p:nvPr>
            <p:ph type="ftr" sz="quarter" idx="3"/>
          </p:nvPr>
        </p:nvSpPr>
        <p:spPr>
          <a:xfrm>
            <a:off x="152400" y="6473826"/>
            <a:ext cx="3733800" cy="247650"/>
          </a:xfrm>
        </p:spPr>
        <p:txBody>
          <a:bodyPr/>
          <a:lstStyle/>
          <a:p>
            <a:pPr>
              <a:defRPr/>
            </a:pPr>
            <a:r>
              <a:rPr lang="en-US" dirty="0" err="1"/>
              <a:t>www.BootstrapWorld.org</a:t>
            </a:r>
            <a:r>
              <a:rPr lang="en-US" dirty="0"/>
              <a:t>     |    #</a:t>
            </a:r>
            <a:r>
              <a:rPr lang="en-US" dirty="0" err="1"/>
              <a:t>BootstrapCS</a:t>
            </a:r>
            <a:endParaRPr lang="en-US" dirty="0"/>
          </a:p>
        </p:txBody>
      </p:sp>
      <p:pic>
        <p:nvPicPr>
          <p:cNvPr id="5" name="Picture 4"/>
          <p:cNvPicPr>
            <a:picLocks noChangeAspect="1"/>
          </p:cNvPicPr>
          <p:nvPr/>
        </p:nvPicPr>
        <p:blipFill>
          <a:blip r:embed="rId2"/>
          <a:stretch>
            <a:fillRect/>
          </a:stretch>
        </p:blipFill>
        <p:spPr>
          <a:xfrm>
            <a:off x="1642" y="1830616"/>
            <a:ext cx="5588000" cy="3352800"/>
          </a:xfrm>
          <a:prstGeom prst="rect">
            <a:avLst/>
          </a:prstGeom>
        </p:spPr>
      </p:pic>
      <p:pic>
        <p:nvPicPr>
          <p:cNvPr id="6" name="Picture 5"/>
          <p:cNvPicPr>
            <a:picLocks noChangeAspect="1"/>
          </p:cNvPicPr>
          <p:nvPr/>
        </p:nvPicPr>
        <p:blipFill>
          <a:blip r:embed="rId3"/>
          <a:stretch>
            <a:fillRect/>
          </a:stretch>
        </p:blipFill>
        <p:spPr>
          <a:xfrm>
            <a:off x="5093052" y="1850122"/>
            <a:ext cx="3720747" cy="2795588"/>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07781" y="3494592"/>
            <a:ext cx="3836219" cy="254834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955" y="3034716"/>
            <a:ext cx="4265667" cy="3200400"/>
          </a:xfrm>
          <a:prstGeom prst="rect">
            <a:avLst/>
          </a:prstGeom>
        </p:spPr>
      </p:pic>
      <p:pic>
        <p:nvPicPr>
          <p:cNvPr id="9" name="Picture 8"/>
          <p:cNvPicPr>
            <a:picLocks noChangeAspect="1"/>
          </p:cNvPicPr>
          <p:nvPr/>
        </p:nvPicPr>
        <p:blipFill>
          <a:blip r:embed="rId6"/>
          <a:stretch>
            <a:fillRect/>
          </a:stretch>
        </p:blipFill>
        <p:spPr>
          <a:xfrm>
            <a:off x="2192608" y="1895464"/>
            <a:ext cx="5191285" cy="2920098"/>
          </a:xfrm>
          <a:prstGeom prst="rect">
            <a:avLst/>
          </a:prstGeom>
        </p:spPr>
      </p:pic>
      <p:pic>
        <p:nvPicPr>
          <p:cNvPr id="10" name="Picture 9"/>
          <p:cNvPicPr>
            <a:picLocks noChangeAspect="1"/>
          </p:cNvPicPr>
          <p:nvPr/>
        </p:nvPicPr>
        <p:blipFill>
          <a:blip r:embed="rId7"/>
          <a:stretch>
            <a:fillRect/>
          </a:stretch>
        </p:blipFill>
        <p:spPr>
          <a:xfrm>
            <a:off x="3276503" y="1052425"/>
            <a:ext cx="5842000" cy="3898900"/>
          </a:xfrm>
          <a:prstGeom prst="rect">
            <a:avLst/>
          </a:prstGeom>
        </p:spPr>
      </p:pic>
      <p:pic>
        <p:nvPicPr>
          <p:cNvPr id="11" name="Picture 10"/>
          <p:cNvPicPr>
            <a:picLocks noChangeAspect="1"/>
          </p:cNvPicPr>
          <p:nvPr/>
        </p:nvPicPr>
        <p:blipFill>
          <a:blip r:embed="rId8"/>
          <a:stretch>
            <a:fillRect/>
          </a:stretch>
        </p:blipFill>
        <p:spPr>
          <a:xfrm>
            <a:off x="990600" y="3631326"/>
            <a:ext cx="4764231" cy="2689485"/>
          </a:xfrm>
          <a:prstGeom prst="rect">
            <a:avLst/>
          </a:prstGeom>
        </p:spPr>
      </p:pic>
      <p:pic>
        <p:nvPicPr>
          <p:cNvPr id="13" name="Picture 12"/>
          <p:cNvPicPr>
            <a:picLocks noChangeAspect="1"/>
          </p:cNvPicPr>
          <p:nvPr/>
        </p:nvPicPr>
        <p:blipFill>
          <a:blip r:embed="rId9"/>
          <a:stretch>
            <a:fillRect/>
          </a:stretch>
        </p:blipFill>
        <p:spPr>
          <a:xfrm>
            <a:off x="431315" y="1582829"/>
            <a:ext cx="3993405" cy="2963066"/>
          </a:xfrm>
          <a:prstGeom prst="rect">
            <a:avLst/>
          </a:prstGeom>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33800" y="2988944"/>
            <a:ext cx="5410200" cy="2840355"/>
          </a:xfrm>
          <a:prstGeom prst="rect">
            <a:avLst/>
          </a:prstGeom>
        </p:spPr>
      </p:pic>
      <p:pic>
        <p:nvPicPr>
          <p:cNvPr id="16" name="Picture 1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841739" y="1895464"/>
            <a:ext cx="5997461" cy="3801524"/>
          </a:xfrm>
          <a:prstGeom prst="rect">
            <a:avLst/>
          </a:prstGeom>
        </p:spPr>
      </p:pic>
      <p:pic>
        <p:nvPicPr>
          <p:cNvPr id="12" name="Picture 11"/>
          <p:cNvPicPr>
            <a:picLocks noChangeAspect="1"/>
          </p:cNvPicPr>
          <p:nvPr/>
        </p:nvPicPr>
        <p:blipFill>
          <a:blip r:embed="rId12"/>
          <a:stretch>
            <a:fillRect/>
          </a:stretch>
        </p:blipFill>
        <p:spPr>
          <a:xfrm>
            <a:off x="-88655" y="1827293"/>
            <a:ext cx="5896785" cy="3908998"/>
          </a:xfrm>
          <a:prstGeom prst="rect">
            <a:avLst/>
          </a:prstGeom>
        </p:spPr>
      </p:pic>
      <p:pic>
        <p:nvPicPr>
          <p:cNvPr id="3" name="Picture 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16596" y="1737087"/>
            <a:ext cx="5241650" cy="3444513"/>
          </a:xfrm>
          <a:prstGeom prst="rect">
            <a:avLst/>
          </a:prstGeom>
        </p:spPr>
      </p:pic>
    </p:spTree>
    <p:extLst>
      <p:ext uri="{BB962C8B-B14F-4D97-AF65-F5344CB8AC3E}">
        <p14:creationId xmlns:p14="http://schemas.microsoft.com/office/powerpoint/2010/main" val="34101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Open your saved file, or </a:t>
            </a:r>
            <a:r>
              <a:rPr lang="en-US" dirty="0">
                <a:latin typeface="Arial" panose="020B0604020202020204" pitchFamily="34" charset="0"/>
                <a:cs typeface="Arial" panose="020B0604020202020204" pitchFamily="34" charset="0"/>
                <a:hlinkClick r:id="rId2"/>
              </a:rPr>
              <a:t>a ready-made one</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What functions are defined here?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Turn to page 15, and use the Design Recipe to solve both problems. </a:t>
            </a:r>
          </a:p>
          <a:p>
            <a:r>
              <a:rPr lang="en-US" dirty="0">
                <a:latin typeface="Arial" panose="020B0604020202020204" pitchFamily="34" charset="0"/>
                <a:cs typeface="Arial" panose="020B0604020202020204" pitchFamily="34" charset="0"/>
              </a:rPr>
              <a:t>Once you’re done, type them into the Definitions Area.</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205653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D35F-1CB5-DA4C-9661-05655D14C072}"/>
              </a:ext>
            </a:extLst>
          </p:cNvPr>
          <p:cNvSpPr>
            <a:spLocks noGrp="1"/>
          </p:cNvSpPr>
          <p:nvPr>
            <p:ph type="title"/>
          </p:nvPr>
        </p:nvSpPr>
        <p:spPr/>
        <p:txBody>
          <a:bodyPr/>
          <a:lstStyle/>
          <a:p>
            <a:r>
              <a:rPr lang="en-US" dirty="0"/>
              <a:t>The </a:t>
            </a:r>
            <a:r>
              <a:rPr lang="en-US" dirty="0">
                <a:latin typeface="Courier" pitchFamily="2" charset="0"/>
              </a:rPr>
              <a:t>build-column</a:t>
            </a:r>
            <a:r>
              <a:rPr lang="en-US" dirty="0"/>
              <a:t> method</a:t>
            </a:r>
          </a:p>
        </p:txBody>
      </p:sp>
      <p:sp>
        <p:nvSpPr>
          <p:cNvPr id="3" name="Content Placeholder 2">
            <a:extLst>
              <a:ext uri="{FF2B5EF4-FFF2-40B4-BE49-F238E27FC236}">
                <a16:creationId xmlns:a16="http://schemas.microsoft.com/office/drawing/2014/main" id="{B5C4CC1F-CC92-FC43-A569-6CF7F2A4A3DD}"/>
              </a:ext>
            </a:extLst>
          </p:cNvPr>
          <p:cNvSpPr>
            <a:spLocks noGrp="1"/>
          </p:cNvSpPr>
          <p:nvPr>
            <p:ph idx="1"/>
          </p:nvPr>
        </p:nvSpPr>
        <p:spPr>
          <a:xfrm>
            <a:off x="152400" y="1676400"/>
            <a:ext cx="8839200" cy="4525962"/>
          </a:xfrm>
        </p:spPr>
        <p:txBody>
          <a:bodyPr/>
          <a:lstStyle/>
          <a:p>
            <a:pPr marL="0" indent="0">
              <a:buNone/>
            </a:pPr>
            <a:r>
              <a:rPr lang="en-US" sz="1900" spc="-200" dirty="0">
                <a:solidFill>
                  <a:schemeClr val="accent1"/>
                </a:solidFill>
                <a:latin typeface="Courier New" charset="0"/>
                <a:ea typeface="Courier New" charset="0"/>
                <a:cs typeface="Courier New" charset="0"/>
              </a:rPr>
              <a:t># &lt;Table&gt;.build-column :: (col :: String, </a:t>
            </a:r>
            <a:r>
              <a:rPr lang="en-US" sz="1900" b="1" spc="-200" dirty="0">
                <a:solidFill>
                  <a:schemeClr val="accent1"/>
                </a:solidFill>
                <a:latin typeface="Courier New" charset="0"/>
                <a:ea typeface="Courier New" charset="0"/>
                <a:cs typeface="Courier New" charset="0"/>
              </a:rPr>
              <a:t>builder :: (</a:t>
            </a:r>
            <a:r>
              <a:rPr lang="en-US" sz="1900" b="1" spc="-200" dirty="0" err="1">
                <a:solidFill>
                  <a:schemeClr val="accent1"/>
                </a:solidFill>
                <a:latin typeface="Courier New" charset="0"/>
                <a:ea typeface="Courier New" charset="0"/>
                <a:cs typeface="Courier New" charset="0"/>
              </a:rPr>
              <a:t>Row</a:t>
            </a:r>
            <a:r>
              <a:rPr lang="en-US" sz="1900" b="1" spc="-200" dirty="0" err="1">
                <a:solidFill>
                  <a:schemeClr val="accent1"/>
                </a:solidFill>
                <a:latin typeface="Courier New" charset="0"/>
                <a:ea typeface="Courier New" charset="0"/>
                <a:cs typeface="Courier New" charset="0"/>
                <a:sym typeface="Wingdings" pitchFamily="2" charset="2"/>
              </a:rPr>
              <a:t></a:t>
            </a:r>
            <a:r>
              <a:rPr lang="en-US" sz="1900" b="1" spc="-200" dirty="0" err="1">
                <a:solidFill>
                  <a:schemeClr val="accent1"/>
                </a:solidFill>
                <a:latin typeface="Courier New" charset="0"/>
                <a:ea typeface="Courier New" charset="0"/>
                <a:cs typeface="Courier New" charset="0"/>
              </a:rPr>
              <a:t>Value</a:t>
            </a:r>
            <a:r>
              <a:rPr lang="en-US" sz="1900" b="1" spc="-200" dirty="0">
                <a:solidFill>
                  <a:schemeClr val="accent1"/>
                </a:solidFill>
                <a:latin typeface="Courier New" charset="0"/>
                <a:ea typeface="Courier New" charset="0"/>
                <a:cs typeface="Courier New" charset="0"/>
              </a:rPr>
              <a:t>)</a:t>
            </a:r>
            <a:r>
              <a:rPr lang="en-US" sz="1900" spc="-200" dirty="0">
                <a:solidFill>
                  <a:schemeClr val="accent1"/>
                </a:solidFill>
                <a:latin typeface="Courier New" charset="0"/>
                <a:ea typeface="Courier New" charset="0"/>
                <a:cs typeface="Courier New" charset="0"/>
              </a:rPr>
              <a:t>)</a:t>
            </a:r>
            <a:r>
              <a:rPr lang="en-US" sz="1900" spc="-200" dirty="0">
                <a:solidFill>
                  <a:schemeClr val="accent1"/>
                </a:solidFill>
                <a:latin typeface="Courier New" charset="0"/>
                <a:ea typeface="Courier New" charset="0"/>
                <a:cs typeface="Courier New" charset="0"/>
                <a:sym typeface="Wingdings" pitchFamily="2" charset="2"/>
              </a:rPr>
              <a:t></a:t>
            </a:r>
            <a:r>
              <a:rPr lang="en-US" sz="1900" spc="-200" dirty="0">
                <a:solidFill>
                  <a:schemeClr val="accent1"/>
                </a:solidFill>
                <a:latin typeface="Courier New" charset="0"/>
                <a:ea typeface="Courier New" charset="0"/>
                <a:cs typeface="Courier New" charset="0"/>
              </a:rPr>
              <a:t>Table</a:t>
            </a:r>
          </a:p>
          <a:p>
            <a:pPr marL="0" indent="0">
              <a:buNone/>
            </a:pPr>
            <a:r>
              <a:rPr lang="en-US" sz="2000" dirty="0">
                <a:solidFill>
                  <a:schemeClr val="accent1"/>
                </a:solidFill>
                <a:latin typeface="Courier New" charset="0"/>
                <a:ea typeface="Courier New" charset="0"/>
                <a:cs typeface="Courier New" charset="0"/>
              </a:rPr>
              <a:t>animals-</a:t>
            </a:r>
            <a:r>
              <a:rPr lang="en-US" sz="2000" dirty="0" err="1">
                <a:solidFill>
                  <a:schemeClr val="accent1"/>
                </a:solidFill>
                <a:latin typeface="Courier New" charset="0"/>
                <a:ea typeface="Courier New" charset="0"/>
                <a:cs typeface="Courier New" charset="0"/>
              </a:rPr>
              <a:t>table.build</a:t>
            </a:r>
            <a:r>
              <a:rPr lang="en-US" sz="2000" dirty="0">
                <a:solidFill>
                  <a:schemeClr val="accent1"/>
                </a:solidFill>
                <a:latin typeface="Courier New" charset="0"/>
                <a:ea typeface="Courier New" charset="0"/>
                <a:cs typeface="Courier New" charset="0"/>
              </a:rPr>
              <a:t>-column("label", nametag)</a:t>
            </a:r>
          </a:p>
          <a:p>
            <a:pPr marL="0" indent="0">
              <a:buNone/>
            </a:pPr>
            <a:endParaRPr lang="en-US" dirty="0"/>
          </a:p>
          <a:p>
            <a:r>
              <a:rPr lang="en-US" dirty="0"/>
              <a:t>Use this method to add a column called “born”, which contains the birth-year of each animal</a:t>
            </a:r>
          </a:p>
        </p:txBody>
      </p:sp>
      <p:sp>
        <p:nvSpPr>
          <p:cNvPr id="4" name="Footer Placeholder 3">
            <a:extLst>
              <a:ext uri="{FF2B5EF4-FFF2-40B4-BE49-F238E27FC236}">
                <a16:creationId xmlns:a16="http://schemas.microsoft.com/office/drawing/2014/main" id="{C3B9D4EA-94BB-E742-B828-127B3600C857}"/>
              </a:ext>
            </a:extLst>
          </p:cNvPr>
          <p:cNvSpPr>
            <a:spLocks noGrp="1"/>
          </p:cNvSpPr>
          <p:nvPr>
            <p:ph type="ftr" sz="quarter" idx="3"/>
          </p:nvPr>
        </p:nvSpPr>
        <p:spPr/>
        <p:txBody>
          <a:bodyPr/>
          <a:lstStyle/>
          <a:p>
            <a:pPr>
              <a:defRPr/>
            </a:pPr>
            <a:r>
              <a:rPr lang="en-US"/>
              <a:t>www.BootstrapWorld.org     |    @BootstrapWorld</a:t>
            </a:r>
            <a:endParaRPr lang="en-US" dirty="0"/>
          </a:p>
        </p:txBody>
      </p:sp>
    </p:spTree>
    <p:extLst>
      <p:ext uri="{BB962C8B-B14F-4D97-AF65-F5344CB8AC3E}">
        <p14:creationId xmlns:p14="http://schemas.microsoft.com/office/powerpoint/2010/main" val="2984260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112A-66D2-4352-810A-AE80E4A4EDB2}"/>
              </a:ext>
            </a:extLst>
          </p:cNvPr>
          <p:cNvSpPr>
            <a:spLocks noGrp="1"/>
          </p:cNvSpPr>
          <p:nvPr>
            <p:ph type="title"/>
          </p:nvPr>
        </p:nvSpPr>
        <p:spPr/>
        <p:txBody>
          <a:bodyPr/>
          <a:lstStyle/>
          <a:p>
            <a:r>
              <a:rPr lang="en-US" dirty="0"/>
              <a:t>Methods, Man</a:t>
            </a:r>
          </a:p>
        </p:txBody>
      </p:sp>
      <p:sp>
        <p:nvSpPr>
          <p:cNvPr id="3" name="Content Placeholder 2">
            <a:extLst>
              <a:ext uri="{FF2B5EF4-FFF2-40B4-BE49-F238E27FC236}">
                <a16:creationId xmlns:a16="http://schemas.microsoft.com/office/drawing/2014/main" id="{129CC963-29E0-4059-B06E-A7F7F4273F1B}"/>
              </a:ext>
            </a:extLst>
          </p:cNvPr>
          <p:cNvSpPr>
            <a:spLocks noGrp="1"/>
          </p:cNvSpPr>
          <p:nvPr>
            <p:ph idx="1"/>
          </p:nvPr>
        </p:nvSpPr>
        <p:spPr>
          <a:xfrm>
            <a:off x="304800" y="1798638"/>
            <a:ext cx="8686800" cy="4525962"/>
          </a:xfrm>
        </p:spPr>
        <p:txBody>
          <a:bodyPr/>
          <a:lstStyle/>
          <a:p>
            <a:r>
              <a:rPr lang="en-US" sz="2400" dirty="0">
                <a:solidFill>
                  <a:schemeClr val="bg1"/>
                </a:solidFill>
                <a:latin typeface="Helvetica" charset="0"/>
                <a:ea typeface="Helvetica" charset="0"/>
                <a:cs typeface="Helvetica" charset="0"/>
              </a:rPr>
              <a:t>Methods can be </a:t>
            </a:r>
            <a:r>
              <a:rPr lang="en-US" sz="2400" u="sng" dirty="0">
                <a:solidFill>
                  <a:schemeClr val="bg1"/>
                </a:solidFill>
                <a:latin typeface="Helvetica" charset="0"/>
                <a:ea typeface="Helvetica" charset="0"/>
                <a:cs typeface="Helvetica" charset="0"/>
              </a:rPr>
              <a:t>chained together</a:t>
            </a:r>
            <a:r>
              <a:rPr lang="en-US" sz="2400" dirty="0">
                <a:solidFill>
                  <a:schemeClr val="bg1"/>
                </a:solidFill>
                <a:latin typeface="Helvetica" charset="0"/>
                <a:ea typeface="Helvetica" charset="0"/>
                <a:cs typeface="Helvetica" charset="0"/>
              </a:rPr>
              <a:t>:</a:t>
            </a:r>
            <a:endParaRPr lang="en-US" sz="1800" i="1" dirty="0">
              <a:solidFill>
                <a:schemeClr val="accent1"/>
              </a:solidFill>
              <a:latin typeface="Courier New" charset="0"/>
              <a:ea typeface="Courier New" charset="0"/>
              <a:cs typeface="Courier New" charset="0"/>
            </a:endParaRPr>
          </a:p>
          <a:p>
            <a:pPr marL="0" indent="0">
              <a:buNone/>
            </a:pPr>
            <a:endParaRPr lang="en-US" sz="1800" i="1" dirty="0">
              <a:solidFill>
                <a:schemeClr val="accent1"/>
              </a:solidFill>
              <a:latin typeface="Courier New" charset="0"/>
              <a:ea typeface="Courier New" charset="0"/>
              <a:cs typeface="Courier New" charset="0"/>
            </a:endParaRPr>
          </a:p>
          <a:p>
            <a:pPr marL="0" indent="0">
              <a:buNone/>
            </a:pPr>
            <a:r>
              <a:rPr lang="en-US" sz="1800" dirty="0">
                <a:solidFill>
                  <a:schemeClr val="accent1"/>
                </a:solidFill>
                <a:latin typeface="Courier New" charset="0"/>
                <a:ea typeface="Courier New" charset="0"/>
                <a:cs typeface="Courier New" charset="0"/>
              </a:rPr>
              <a:t>animals-</a:t>
            </a:r>
            <a:r>
              <a:rPr lang="en-US" sz="1800" dirty="0" err="1">
                <a:solidFill>
                  <a:schemeClr val="accent1"/>
                </a:solidFill>
                <a:latin typeface="Courier New" charset="0"/>
                <a:ea typeface="Courier New" charset="0"/>
                <a:cs typeface="Courier New" charset="0"/>
              </a:rPr>
              <a:t>table</a:t>
            </a:r>
            <a:r>
              <a:rPr lang="en-US" sz="1800" b="1" dirty="0" err="1">
                <a:solidFill>
                  <a:schemeClr val="accent1"/>
                </a:solidFill>
                <a:latin typeface="Courier New" charset="0"/>
                <a:ea typeface="Courier New" charset="0"/>
                <a:cs typeface="Courier New" charset="0"/>
              </a:rPr>
              <a:t>.build</a:t>
            </a:r>
            <a:r>
              <a:rPr lang="en-US" sz="1800" b="1" dirty="0">
                <a:solidFill>
                  <a:schemeClr val="accent1"/>
                </a:solidFill>
                <a:latin typeface="Courier New" charset="0"/>
                <a:ea typeface="Courier New" charset="0"/>
                <a:cs typeface="Courier New" charset="0"/>
              </a:rPr>
              <a:t>-column</a:t>
            </a:r>
            <a:r>
              <a:rPr lang="en-US" sz="1800" dirty="0">
                <a:solidFill>
                  <a:schemeClr val="accent1"/>
                </a:solidFill>
                <a:latin typeface="Courier New" charset="0"/>
                <a:ea typeface="Courier New" charset="0"/>
                <a:cs typeface="Courier New" charset="0"/>
              </a:rPr>
              <a:t>(“year”, birth-year)</a:t>
            </a:r>
            <a:r>
              <a:rPr lang="en-US" sz="1800" b="1" dirty="0">
                <a:solidFill>
                  <a:schemeClr val="accent1"/>
                </a:solidFill>
                <a:latin typeface="Courier New" charset="0"/>
                <a:ea typeface="Courier New" charset="0"/>
                <a:cs typeface="Courier New" charset="0"/>
              </a:rPr>
              <a:t>.filter</a:t>
            </a:r>
            <a:r>
              <a:rPr lang="en-US" sz="1800" dirty="0">
                <a:solidFill>
                  <a:schemeClr val="accent1"/>
                </a:solidFill>
                <a:latin typeface="Courier New" charset="0"/>
                <a:ea typeface="Courier New" charset="0"/>
                <a:cs typeface="Courier New" charset="0"/>
              </a:rPr>
              <a:t>(is-fixed)</a:t>
            </a:r>
            <a:r>
              <a:rPr lang="en-US" sz="1800" b="1" dirty="0">
                <a:solidFill>
                  <a:schemeClr val="accent1"/>
                </a:solidFill>
                <a:latin typeface="Courier New" charset="0"/>
                <a:ea typeface="Courier New" charset="0"/>
                <a:cs typeface="Courier New" charset="0"/>
              </a:rPr>
              <a:t>.order-by</a:t>
            </a:r>
            <a:r>
              <a:rPr lang="en-US" sz="1800" dirty="0">
                <a:solidFill>
                  <a:schemeClr val="accent1"/>
                </a:solidFill>
                <a:latin typeface="Courier New" charset="0"/>
                <a:ea typeface="Courier New" charset="0"/>
                <a:cs typeface="Courier New" charset="0"/>
              </a:rPr>
              <a:t>("species", true)</a:t>
            </a:r>
          </a:p>
          <a:p>
            <a:pPr marL="0" indent="0">
              <a:buNone/>
            </a:pPr>
            <a:endParaRPr lang="en-US" sz="1800" dirty="0">
              <a:solidFill>
                <a:schemeClr val="accent1"/>
              </a:solidFill>
              <a:latin typeface="Courier New" charset="0"/>
              <a:ea typeface="Courier New" charset="0"/>
              <a:cs typeface="Courier New" charset="0"/>
            </a:endParaRPr>
          </a:p>
          <a:p>
            <a:pPr marL="0" indent="0">
              <a:spcBef>
                <a:spcPts val="0"/>
              </a:spcBef>
              <a:buNone/>
            </a:pPr>
            <a:r>
              <a:rPr lang="en-US" sz="1800" dirty="0">
                <a:solidFill>
                  <a:schemeClr val="accent1"/>
                </a:solidFill>
                <a:latin typeface="Courier New" charset="0"/>
                <a:ea typeface="Courier New" charset="0"/>
                <a:cs typeface="Courier New" charset="0"/>
              </a:rPr>
              <a:t>animals-table</a:t>
            </a:r>
          </a:p>
          <a:p>
            <a:pPr marL="0" indent="0">
              <a:spcBef>
                <a:spcPts val="0"/>
              </a:spcBef>
              <a:buNone/>
            </a:pPr>
            <a:r>
              <a:rPr lang="en-US" sz="1800" b="1" dirty="0">
                <a:solidFill>
                  <a:schemeClr val="accent1"/>
                </a:solidFill>
                <a:latin typeface="Courier New" charset="0"/>
                <a:ea typeface="Courier New" charset="0"/>
                <a:cs typeface="Courier New" charset="0"/>
              </a:rPr>
              <a:t>  .build-column</a:t>
            </a:r>
            <a:r>
              <a:rPr lang="en-US" sz="1800" dirty="0">
                <a:solidFill>
                  <a:schemeClr val="accent1"/>
                </a:solidFill>
                <a:latin typeface="Courier New" charset="0"/>
                <a:ea typeface="Courier New" charset="0"/>
                <a:cs typeface="Courier New" charset="0"/>
              </a:rPr>
              <a:t>(“year”, birth-year)</a:t>
            </a:r>
          </a:p>
          <a:p>
            <a:pPr marL="0" indent="0">
              <a:spcBef>
                <a:spcPts val="0"/>
              </a:spcBef>
              <a:buNone/>
            </a:pPr>
            <a:r>
              <a:rPr lang="en-US" sz="1800" b="1" dirty="0">
                <a:solidFill>
                  <a:schemeClr val="accent1"/>
                </a:solidFill>
                <a:latin typeface="Courier New" charset="0"/>
                <a:ea typeface="Courier New" charset="0"/>
                <a:cs typeface="Courier New" charset="0"/>
              </a:rPr>
              <a:t>  .filter</a:t>
            </a:r>
            <a:r>
              <a:rPr lang="en-US" sz="1800" dirty="0">
                <a:solidFill>
                  <a:schemeClr val="accent1"/>
                </a:solidFill>
                <a:latin typeface="Courier New" charset="0"/>
                <a:ea typeface="Courier New" charset="0"/>
                <a:cs typeface="Courier New" charset="0"/>
              </a:rPr>
              <a:t>(is-fixed)</a:t>
            </a:r>
          </a:p>
          <a:p>
            <a:pPr marL="0" indent="0">
              <a:spcBef>
                <a:spcPts val="0"/>
              </a:spcBef>
              <a:buNone/>
            </a:pPr>
            <a:r>
              <a:rPr lang="en-US" sz="1800" b="1" dirty="0">
                <a:solidFill>
                  <a:schemeClr val="accent1"/>
                </a:solidFill>
                <a:latin typeface="Courier New" charset="0"/>
                <a:ea typeface="Courier New" charset="0"/>
                <a:cs typeface="Courier New" charset="0"/>
              </a:rPr>
              <a:t>  .order-by</a:t>
            </a:r>
            <a:r>
              <a:rPr lang="en-US" sz="1800" dirty="0">
                <a:solidFill>
                  <a:schemeClr val="accent1"/>
                </a:solidFill>
                <a:latin typeface="Courier New" charset="0"/>
                <a:ea typeface="Courier New" charset="0"/>
                <a:cs typeface="Courier New" charset="0"/>
              </a:rPr>
              <a:t>("species", true)</a:t>
            </a:r>
          </a:p>
        </p:txBody>
      </p:sp>
      <p:sp>
        <p:nvSpPr>
          <p:cNvPr id="4" name="Footer Placeholder 3">
            <a:extLst>
              <a:ext uri="{FF2B5EF4-FFF2-40B4-BE49-F238E27FC236}">
                <a16:creationId xmlns:a16="http://schemas.microsoft.com/office/drawing/2014/main" id="{3B0EEE7B-3309-4203-A853-F63DC95DCAB7}"/>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3F60FBC0-527F-1544-AD0C-440E35B1F573}"/>
              </a:ext>
            </a:extLst>
          </p:cNvPr>
          <p:cNvPicPr>
            <a:picLocks noChangeAspect="1"/>
          </p:cNvPicPr>
          <p:nvPr/>
        </p:nvPicPr>
        <p:blipFill>
          <a:blip r:embed="rId2"/>
          <a:stretch>
            <a:fillRect/>
          </a:stretch>
        </p:blipFill>
        <p:spPr>
          <a:xfrm>
            <a:off x="3581400" y="3276600"/>
            <a:ext cx="5525495" cy="3657600"/>
          </a:xfrm>
          <a:prstGeom prst="rect">
            <a:avLst/>
          </a:prstGeom>
        </p:spPr>
      </p:pic>
      <p:sp>
        <p:nvSpPr>
          <p:cNvPr id="6" name="Rectangular Callout 5">
            <a:extLst>
              <a:ext uri="{FF2B5EF4-FFF2-40B4-BE49-F238E27FC236}">
                <a16:creationId xmlns:a16="http://schemas.microsoft.com/office/drawing/2014/main" id="{2A7E4657-51B3-F546-8087-3DD3A8B9696B}"/>
              </a:ext>
            </a:extLst>
          </p:cNvPr>
          <p:cNvSpPr/>
          <p:nvPr/>
        </p:nvSpPr>
        <p:spPr>
          <a:xfrm>
            <a:off x="1143000" y="5105400"/>
            <a:ext cx="3657600" cy="685800"/>
          </a:xfrm>
          <a:prstGeom prst="wedgeRectCallout">
            <a:avLst>
              <a:gd name="adj1" fmla="val 87319"/>
              <a:gd name="adj2" fmla="val -8242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latin typeface="Helvetica" charset="0"/>
                <a:ea typeface="Helvetica" charset="0"/>
                <a:cs typeface="Helvetica" charset="0"/>
              </a:rPr>
              <a:t>Order matters!</a:t>
            </a:r>
            <a:endParaRPr lang="en-US" b="1" i="1" dirty="0">
              <a:solidFill>
                <a:schemeClr val="tx1"/>
              </a:solidFill>
              <a:latin typeface="Courier New" charset="0"/>
              <a:ea typeface="Courier New" charset="0"/>
              <a:cs typeface="Courier New" charset="0"/>
            </a:endParaRPr>
          </a:p>
        </p:txBody>
      </p:sp>
    </p:spTree>
    <p:extLst>
      <p:ext uri="{BB962C8B-B14F-4D97-AF65-F5344CB8AC3E}">
        <p14:creationId xmlns:p14="http://schemas.microsoft.com/office/powerpoint/2010/main" val="14584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Let’s make some tables!</a:t>
            </a: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Rectangle 5">
            <a:extLst>
              <a:ext uri="{FF2B5EF4-FFF2-40B4-BE49-F238E27FC236}">
                <a16:creationId xmlns:a16="http://schemas.microsoft.com/office/drawing/2014/main" id="{763F174D-F7A1-6C47-9D71-FB8F2383F3DA}"/>
              </a:ext>
            </a:extLst>
          </p:cNvPr>
          <p:cNvSpPr/>
          <p:nvPr/>
        </p:nvSpPr>
        <p:spPr>
          <a:xfrm>
            <a:off x="304800" y="1947853"/>
            <a:ext cx="8534400" cy="2569934"/>
          </a:xfrm>
          <a:prstGeom prst="rect">
            <a:avLst/>
          </a:prstGeom>
        </p:spPr>
        <p:txBody>
          <a:bodyPr wrap="square">
            <a:spAutoFit/>
          </a:bodyPr>
          <a:lstStyle/>
          <a:p>
            <a:r>
              <a:rPr lang="en-US" sz="2200" dirty="0">
                <a:solidFill>
                  <a:srgbClr val="000000"/>
                </a:solidFill>
                <a:latin typeface="Lato"/>
              </a:rPr>
              <a:t>I want a table of only the cats at the shelter. How do I do it?</a:t>
            </a:r>
            <a:endParaRPr lang="en-US" sz="2200" dirty="0">
              <a:solidFill>
                <a:srgbClr val="000000"/>
              </a:solidFill>
              <a:latin typeface="Courier New" panose="02070309020205020404" pitchFamily="49" charset="0"/>
            </a:endParaRPr>
          </a:p>
          <a:p>
            <a:r>
              <a:rPr lang="en-US" sz="1900" dirty="0">
                <a:solidFill>
                  <a:schemeClr val="accent1"/>
                </a:solidFill>
                <a:latin typeface="Courier New" panose="02070309020205020404" pitchFamily="49" charset="0"/>
              </a:rPr>
              <a:t>cats = animals-</a:t>
            </a:r>
            <a:r>
              <a:rPr lang="en-US" sz="1900" dirty="0" err="1">
                <a:solidFill>
                  <a:schemeClr val="accent1"/>
                </a:solidFill>
                <a:latin typeface="Courier New" panose="02070309020205020404" pitchFamily="49" charset="0"/>
              </a:rPr>
              <a:t>table.filter</a:t>
            </a:r>
            <a:r>
              <a:rPr lang="en-US" sz="1900" dirty="0">
                <a:solidFill>
                  <a:schemeClr val="accent1"/>
                </a:solidFill>
                <a:latin typeface="Courier New" panose="02070309020205020404" pitchFamily="49" charset="0"/>
              </a:rPr>
              <a:t>(is-cat)</a:t>
            </a:r>
          </a:p>
          <a:p>
            <a:endParaRPr lang="en-US" sz="1900" dirty="0">
              <a:solidFill>
                <a:srgbClr val="000000"/>
              </a:solidFill>
              <a:latin typeface="Courier New" panose="02070309020205020404" pitchFamily="49" charset="0"/>
            </a:endParaRPr>
          </a:p>
          <a:p>
            <a:r>
              <a:rPr lang="en-US" sz="2200" dirty="0">
                <a:solidFill>
                  <a:srgbClr val="000000"/>
                </a:solidFill>
                <a:latin typeface="Lato"/>
              </a:rPr>
              <a:t>I want a table of only fixed animals. How do I do it?</a:t>
            </a:r>
            <a:endParaRPr lang="en-US" sz="2200" dirty="0">
              <a:solidFill>
                <a:srgbClr val="000000"/>
              </a:solidFill>
              <a:latin typeface="Courier New" panose="02070309020205020404" pitchFamily="49" charset="0"/>
            </a:endParaRPr>
          </a:p>
          <a:p>
            <a:r>
              <a:rPr lang="en-US" sz="1900" dirty="0">
                <a:solidFill>
                  <a:schemeClr val="accent1"/>
                </a:solidFill>
                <a:latin typeface="Courier New" panose="02070309020205020404" pitchFamily="49" charset="0"/>
              </a:rPr>
              <a:t>fixed = animals-</a:t>
            </a:r>
            <a:r>
              <a:rPr lang="en-US" sz="1900" dirty="0" err="1">
                <a:solidFill>
                  <a:schemeClr val="accent1"/>
                </a:solidFill>
                <a:latin typeface="Courier New" panose="02070309020205020404" pitchFamily="49" charset="0"/>
              </a:rPr>
              <a:t>table.filter</a:t>
            </a:r>
            <a:r>
              <a:rPr lang="en-US" sz="1900" dirty="0">
                <a:solidFill>
                  <a:schemeClr val="accent1"/>
                </a:solidFill>
                <a:latin typeface="Courier New" panose="02070309020205020404" pitchFamily="49" charset="0"/>
              </a:rPr>
              <a:t>(is-fixed)</a:t>
            </a:r>
          </a:p>
          <a:p>
            <a:endParaRPr lang="en-US" sz="1900" dirty="0">
              <a:solidFill>
                <a:srgbClr val="000000"/>
              </a:solidFill>
              <a:latin typeface="Courier New" panose="02070309020205020404" pitchFamily="49" charset="0"/>
            </a:endParaRPr>
          </a:p>
          <a:p>
            <a:r>
              <a:rPr lang="en-US" sz="2200" dirty="0">
                <a:solidFill>
                  <a:srgbClr val="000000"/>
                </a:solidFill>
                <a:latin typeface="Lato"/>
              </a:rPr>
              <a:t>I want a table of animals, with their birth-year attached. How do I do it?</a:t>
            </a:r>
          </a:p>
          <a:p>
            <a:r>
              <a:rPr lang="en-US" sz="1900" dirty="0">
                <a:solidFill>
                  <a:schemeClr val="accent1"/>
                </a:solidFill>
                <a:latin typeface="Courier New" panose="02070309020205020404" pitchFamily="49" charset="0"/>
              </a:rPr>
              <a:t>labels = animals-</a:t>
            </a:r>
            <a:r>
              <a:rPr lang="en-US" sz="1900" dirty="0" err="1">
                <a:solidFill>
                  <a:schemeClr val="accent1"/>
                </a:solidFill>
                <a:latin typeface="Courier New" panose="02070309020205020404" pitchFamily="49" charset="0"/>
              </a:rPr>
              <a:t>table.build</a:t>
            </a:r>
            <a:r>
              <a:rPr lang="en-US" sz="1900" dirty="0">
                <a:solidFill>
                  <a:schemeClr val="accent1"/>
                </a:solidFill>
                <a:latin typeface="Courier New" panose="02070309020205020404" pitchFamily="49" charset="0"/>
              </a:rPr>
              <a:t>-column(”born”, birth-year)</a:t>
            </a:r>
            <a:endParaRPr lang="en-US" sz="1900" b="0" i="0" dirty="0">
              <a:solidFill>
                <a:schemeClr val="accent1"/>
              </a:solidFill>
              <a:effectLst/>
              <a:latin typeface="Courier New" panose="02070309020205020404" pitchFamily="49" charset="0"/>
            </a:endParaRPr>
          </a:p>
        </p:txBody>
      </p:sp>
    </p:spTree>
    <p:extLst>
      <p:ext uri="{BB962C8B-B14F-4D97-AF65-F5344CB8AC3E}">
        <p14:creationId xmlns:p14="http://schemas.microsoft.com/office/powerpoint/2010/main" val="1535489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Let’s make some charts!</a:t>
            </a: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Rectangle 5">
            <a:extLst>
              <a:ext uri="{FF2B5EF4-FFF2-40B4-BE49-F238E27FC236}">
                <a16:creationId xmlns:a16="http://schemas.microsoft.com/office/drawing/2014/main" id="{763F174D-F7A1-6C47-9D71-FB8F2383F3DA}"/>
              </a:ext>
            </a:extLst>
          </p:cNvPr>
          <p:cNvSpPr/>
          <p:nvPr/>
        </p:nvSpPr>
        <p:spPr>
          <a:xfrm>
            <a:off x="304800" y="1752600"/>
            <a:ext cx="8610600" cy="4801314"/>
          </a:xfrm>
          <a:prstGeom prst="rect">
            <a:avLst/>
          </a:prstGeom>
        </p:spPr>
        <p:txBody>
          <a:bodyPr wrap="square">
            <a:spAutoFit/>
          </a:bodyPr>
          <a:lstStyle/>
          <a:p>
            <a:r>
              <a:rPr lang="en-US" sz="1800" dirty="0">
                <a:solidFill>
                  <a:srgbClr val="000000"/>
                </a:solidFill>
                <a:latin typeface="Lato"/>
              </a:rPr>
              <a:t>I want to get a </a:t>
            </a:r>
            <a:r>
              <a:rPr lang="en-US" sz="1800" b="1" dirty="0">
                <a:solidFill>
                  <a:srgbClr val="000000"/>
                </a:solidFill>
                <a:latin typeface="Lato"/>
              </a:rPr>
              <a:t>bar-chart </a:t>
            </a:r>
            <a:r>
              <a:rPr lang="en-US" sz="1800" dirty="0">
                <a:solidFill>
                  <a:srgbClr val="000000"/>
                </a:solidFill>
                <a:latin typeface="Lato"/>
              </a:rPr>
              <a:t>of animal’s </a:t>
            </a:r>
            <a:r>
              <a:rPr lang="en-US" sz="1800" b="1" dirty="0">
                <a:solidFill>
                  <a:srgbClr val="000000"/>
                </a:solidFill>
                <a:latin typeface="Lato"/>
              </a:rPr>
              <a:t>ages</a:t>
            </a:r>
            <a:r>
              <a:rPr lang="en-US" sz="1800" dirty="0">
                <a:solidFill>
                  <a:srgbClr val="000000"/>
                </a:solidFill>
                <a:latin typeface="Lato"/>
              </a:rPr>
              <a:t>, </a:t>
            </a:r>
            <a:r>
              <a:rPr lang="en-US" sz="1800" b="1" dirty="0">
                <a:solidFill>
                  <a:srgbClr val="000000"/>
                </a:solidFill>
                <a:latin typeface="Lato"/>
              </a:rPr>
              <a:t>sorted alphabetically </a:t>
            </a:r>
            <a:r>
              <a:rPr lang="en-US" sz="1800" dirty="0">
                <a:solidFill>
                  <a:srgbClr val="000000"/>
                </a:solidFill>
                <a:latin typeface="Lato"/>
              </a:rPr>
              <a:t>by name, for all the </a:t>
            </a:r>
            <a:r>
              <a:rPr lang="en-US" sz="1800" b="1" dirty="0">
                <a:solidFill>
                  <a:srgbClr val="000000"/>
                </a:solidFill>
                <a:latin typeface="Lato"/>
              </a:rPr>
              <a:t>young cats</a:t>
            </a:r>
            <a:r>
              <a:rPr lang="en-US" sz="1800" dirty="0">
                <a:solidFill>
                  <a:srgbClr val="000000"/>
                </a:solidFill>
                <a:latin typeface="Lato"/>
              </a:rPr>
              <a:t> at the shelter. How would I do that?  </a:t>
            </a:r>
            <a:endParaRPr lang="en-US" sz="1800" dirty="0">
              <a:solidFill>
                <a:srgbClr val="000000"/>
              </a:solidFill>
              <a:latin typeface="Courier New" panose="02070309020205020404" pitchFamily="49" charset="0"/>
            </a:endParaRPr>
          </a:p>
          <a:p>
            <a:r>
              <a:rPr lang="en-US" sz="1800" dirty="0">
                <a:solidFill>
                  <a:schemeClr val="accent1"/>
                </a:solidFill>
                <a:latin typeface="Courier New" panose="02070309020205020404" pitchFamily="49" charset="0"/>
              </a:rPr>
              <a:t>bar-chart(</a:t>
            </a:r>
            <a:r>
              <a:rPr lang="en-US" sz="1800" dirty="0" err="1">
                <a:solidFill>
                  <a:schemeClr val="accent1"/>
                </a:solidFill>
                <a:latin typeface="Courier New" panose="02070309020205020404" pitchFamily="49" charset="0"/>
              </a:rPr>
              <a:t>cats.filter</a:t>
            </a:r>
            <a:r>
              <a:rPr lang="en-US" sz="1800" dirty="0">
                <a:solidFill>
                  <a:schemeClr val="accent1"/>
                </a:solidFill>
                <a:latin typeface="Courier New" panose="02070309020205020404" pitchFamily="49" charset="0"/>
              </a:rPr>
              <a:t>(is-young).order-by(“name”, true), </a:t>
            </a:r>
          </a:p>
          <a:p>
            <a:r>
              <a:rPr lang="en-US" sz="1800" dirty="0">
                <a:solidFill>
                  <a:schemeClr val="accent1"/>
                </a:solidFill>
                <a:latin typeface="Courier New" panose="02070309020205020404" pitchFamily="49" charset="0"/>
              </a:rPr>
              <a:t>  "name", "age") </a:t>
            </a:r>
          </a:p>
          <a:p>
            <a:endParaRPr lang="en-US" sz="1800" dirty="0">
              <a:solidFill>
                <a:srgbClr val="000000"/>
              </a:solidFill>
              <a:latin typeface="Courier New" panose="02070309020205020404" pitchFamily="49" charset="0"/>
            </a:endParaRPr>
          </a:p>
          <a:p>
            <a:r>
              <a:rPr lang="en-US" sz="1800" dirty="0">
                <a:solidFill>
                  <a:srgbClr val="000000"/>
                </a:solidFill>
                <a:latin typeface="Lato"/>
              </a:rPr>
              <a:t>I want to get a </a:t>
            </a:r>
            <a:r>
              <a:rPr lang="en-US" sz="1800" b="1" dirty="0">
                <a:solidFill>
                  <a:srgbClr val="000000"/>
                </a:solidFill>
                <a:latin typeface="Lato"/>
              </a:rPr>
              <a:t>bar-chart </a:t>
            </a:r>
            <a:r>
              <a:rPr lang="en-US" sz="1800" dirty="0">
                <a:solidFill>
                  <a:srgbClr val="000000"/>
                </a:solidFill>
                <a:latin typeface="Lato"/>
              </a:rPr>
              <a:t>of animal’s </a:t>
            </a:r>
            <a:r>
              <a:rPr lang="en-US" sz="1800" b="1" dirty="0">
                <a:solidFill>
                  <a:srgbClr val="000000"/>
                </a:solidFill>
                <a:latin typeface="Lato"/>
              </a:rPr>
              <a:t>ages</a:t>
            </a:r>
            <a:r>
              <a:rPr lang="en-US" sz="1800" dirty="0">
                <a:solidFill>
                  <a:srgbClr val="000000"/>
                </a:solidFill>
                <a:latin typeface="Lato"/>
              </a:rPr>
              <a:t>, </a:t>
            </a:r>
            <a:r>
              <a:rPr lang="en-US" sz="1800" b="1" dirty="0">
                <a:solidFill>
                  <a:srgbClr val="000000"/>
                </a:solidFill>
                <a:latin typeface="Lato"/>
              </a:rPr>
              <a:t>sorted alphabetically </a:t>
            </a:r>
            <a:r>
              <a:rPr lang="en-US" sz="1800" dirty="0">
                <a:solidFill>
                  <a:srgbClr val="000000"/>
                </a:solidFill>
                <a:latin typeface="Lato"/>
              </a:rPr>
              <a:t>by name, for all the </a:t>
            </a:r>
            <a:r>
              <a:rPr lang="en-US" sz="1800" b="1" dirty="0">
                <a:solidFill>
                  <a:srgbClr val="000000"/>
                </a:solidFill>
                <a:latin typeface="Lato"/>
              </a:rPr>
              <a:t>young fixed</a:t>
            </a:r>
            <a:r>
              <a:rPr lang="en-US" sz="1800" dirty="0">
                <a:solidFill>
                  <a:srgbClr val="000000"/>
                </a:solidFill>
                <a:latin typeface="Lato"/>
              </a:rPr>
              <a:t> animals at the shelter. How would I do that?  </a:t>
            </a:r>
            <a:endParaRPr lang="en-US" sz="1800" dirty="0">
              <a:solidFill>
                <a:srgbClr val="000000"/>
              </a:solidFill>
              <a:latin typeface="Courier New" panose="02070309020205020404" pitchFamily="49" charset="0"/>
            </a:endParaRPr>
          </a:p>
          <a:p>
            <a:r>
              <a:rPr lang="en-US" sz="1800" dirty="0">
                <a:solidFill>
                  <a:schemeClr val="accent1"/>
                </a:solidFill>
                <a:latin typeface="Courier New" panose="02070309020205020404" pitchFamily="49" charset="0"/>
              </a:rPr>
              <a:t>bar-chart(</a:t>
            </a:r>
            <a:r>
              <a:rPr lang="en-US" sz="1800" dirty="0" err="1">
                <a:solidFill>
                  <a:schemeClr val="accent1"/>
                </a:solidFill>
                <a:latin typeface="Courier New" panose="02070309020205020404" pitchFamily="49" charset="0"/>
              </a:rPr>
              <a:t>fixed.filter</a:t>
            </a:r>
            <a:r>
              <a:rPr lang="en-US" sz="1800" dirty="0">
                <a:solidFill>
                  <a:schemeClr val="accent1"/>
                </a:solidFill>
                <a:latin typeface="Courier New" panose="02070309020205020404" pitchFamily="49" charset="0"/>
              </a:rPr>
              <a:t>(is-young).order-by(“name”, true), </a:t>
            </a:r>
          </a:p>
          <a:p>
            <a:r>
              <a:rPr lang="en-US" sz="1800" dirty="0">
                <a:solidFill>
                  <a:schemeClr val="accent1"/>
                </a:solidFill>
                <a:latin typeface="Courier New" panose="02070309020205020404" pitchFamily="49" charset="0"/>
              </a:rPr>
              <a:t>  "name", "age") </a:t>
            </a:r>
          </a:p>
          <a:p>
            <a:endParaRPr lang="en-US" sz="1800" dirty="0">
              <a:solidFill>
                <a:srgbClr val="000000"/>
              </a:solidFill>
              <a:latin typeface="Courier New" panose="02070309020205020404" pitchFamily="49" charset="0"/>
            </a:endParaRPr>
          </a:p>
          <a:p>
            <a:r>
              <a:rPr lang="en-US" sz="1800" dirty="0">
                <a:solidFill>
                  <a:srgbClr val="000000"/>
                </a:solidFill>
                <a:latin typeface="Lato"/>
              </a:rPr>
              <a:t>I want to get a </a:t>
            </a:r>
            <a:r>
              <a:rPr lang="en-US" sz="1800" b="1" dirty="0">
                <a:solidFill>
                  <a:srgbClr val="000000"/>
                </a:solidFill>
                <a:latin typeface="Lato"/>
              </a:rPr>
              <a:t>bar-chart </a:t>
            </a:r>
            <a:r>
              <a:rPr lang="en-US" sz="1800" dirty="0">
                <a:solidFill>
                  <a:srgbClr val="000000"/>
                </a:solidFill>
                <a:latin typeface="Lato"/>
              </a:rPr>
              <a:t>of animal’s </a:t>
            </a:r>
            <a:r>
              <a:rPr lang="en-US" sz="1800" b="1" dirty="0">
                <a:solidFill>
                  <a:srgbClr val="000000"/>
                </a:solidFill>
                <a:latin typeface="Lato"/>
              </a:rPr>
              <a:t>ages</a:t>
            </a:r>
            <a:r>
              <a:rPr lang="en-US" sz="1800" dirty="0">
                <a:solidFill>
                  <a:srgbClr val="000000"/>
                </a:solidFill>
                <a:latin typeface="Lato"/>
              </a:rPr>
              <a:t>, </a:t>
            </a:r>
            <a:r>
              <a:rPr lang="en-US" sz="1800" b="1" dirty="0">
                <a:solidFill>
                  <a:srgbClr val="000000"/>
                </a:solidFill>
                <a:latin typeface="Lato"/>
              </a:rPr>
              <a:t>sorted alphabetically </a:t>
            </a:r>
            <a:r>
              <a:rPr lang="en-US" sz="1800" dirty="0">
                <a:solidFill>
                  <a:srgbClr val="000000"/>
                </a:solidFill>
                <a:latin typeface="Lato"/>
              </a:rPr>
              <a:t>by name, for all the </a:t>
            </a:r>
            <a:r>
              <a:rPr lang="en-US" sz="1800" b="1" dirty="0">
                <a:solidFill>
                  <a:srgbClr val="000000"/>
                </a:solidFill>
                <a:latin typeface="Lato"/>
              </a:rPr>
              <a:t>young </a:t>
            </a:r>
            <a:r>
              <a:rPr lang="en-US" sz="1800" dirty="0">
                <a:solidFill>
                  <a:srgbClr val="000000"/>
                </a:solidFill>
                <a:latin typeface="Lato"/>
              </a:rPr>
              <a:t>animals at the shelter. How would I do that?  </a:t>
            </a:r>
            <a:endParaRPr lang="en-US" sz="1800" dirty="0">
              <a:solidFill>
                <a:srgbClr val="000000"/>
              </a:solidFill>
              <a:latin typeface="Courier New" panose="02070309020205020404" pitchFamily="49" charset="0"/>
            </a:endParaRPr>
          </a:p>
          <a:p>
            <a:r>
              <a:rPr lang="en-US" sz="1800" dirty="0">
                <a:solidFill>
                  <a:schemeClr val="accent1"/>
                </a:solidFill>
                <a:latin typeface="Courier New" panose="02070309020205020404" pitchFamily="49" charset="0"/>
              </a:rPr>
              <a:t>bar-chart(</a:t>
            </a:r>
            <a:r>
              <a:rPr lang="en-US" sz="1800" spc="-100" dirty="0">
                <a:solidFill>
                  <a:schemeClr val="accent1"/>
                </a:solidFill>
                <a:latin typeface="Courier New" panose="02070309020205020404" pitchFamily="49" charset="0"/>
              </a:rPr>
              <a:t>animals-</a:t>
            </a:r>
            <a:r>
              <a:rPr lang="en-US" sz="1800" spc="-100" dirty="0" err="1">
                <a:solidFill>
                  <a:schemeClr val="accent1"/>
                </a:solidFill>
                <a:latin typeface="Courier New" panose="02070309020205020404" pitchFamily="49" charset="0"/>
              </a:rPr>
              <a:t>table.filter</a:t>
            </a:r>
            <a:r>
              <a:rPr lang="en-US" sz="1800" spc="-100" dirty="0">
                <a:solidFill>
                  <a:schemeClr val="accent1"/>
                </a:solidFill>
                <a:latin typeface="Courier New" panose="02070309020205020404" pitchFamily="49" charset="0"/>
              </a:rPr>
              <a:t>(is-young)</a:t>
            </a:r>
            <a:r>
              <a:rPr lang="en-US" sz="1800" dirty="0">
                <a:solidFill>
                  <a:schemeClr val="accent1"/>
                </a:solidFill>
                <a:latin typeface="Courier New" panose="02070309020205020404" pitchFamily="49" charset="0"/>
              </a:rPr>
              <a:t>.order-by(“name”, true), </a:t>
            </a:r>
          </a:p>
          <a:p>
            <a:r>
              <a:rPr lang="en-US" sz="1800" dirty="0">
                <a:solidFill>
                  <a:schemeClr val="accent1"/>
                </a:solidFill>
                <a:latin typeface="Courier New" panose="02070309020205020404" pitchFamily="49" charset="0"/>
              </a:rPr>
              <a:t>  "name", "age")</a:t>
            </a:r>
          </a:p>
          <a:p>
            <a:r>
              <a:rPr lang="en-US" sz="1800" dirty="0">
                <a:solidFill>
                  <a:schemeClr val="accent1"/>
                </a:solidFill>
                <a:latin typeface="Courier New" panose="02070309020205020404" pitchFamily="49" charset="0"/>
              </a:rPr>
              <a:t>bar-chart(</a:t>
            </a:r>
            <a:r>
              <a:rPr lang="en-US" sz="1800" dirty="0" err="1">
                <a:solidFill>
                  <a:schemeClr val="accent1"/>
                </a:solidFill>
                <a:latin typeface="Courier New" panose="02070309020205020404" pitchFamily="49" charset="0"/>
              </a:rPr>
              <a:t>labels.filter</a:t>
            </a:r>
            <a:r>
              <a:rPr lang="en-US" sz="1800" dirty="0">
                <a:solidFill>
                  <a:schemeClr val="accent1"/>
                </a:solidFill>
                <a:latin typeface="Courier New" panose="02070309020205020404" pitchFamily="49" charset="0"/>
              </a:rPr>
              <a:t>(is-young).order-by(“name”, true), </a:t>
            </a:r>
          </a:p>
          <a:p>
            <a:r>
              <a:rPr lang="en-US" sz="1800" dirty="0">
                <a:solidFill>
                  <a:schemeClr val="accent1"/>
                </a:solidFill>
                <a:latin typeface="Courier New" panose="02070309020205020404" pitchFamily="49" charset="0"/>
              </a:rPr>
              <a:t>  “name”, "age")</a:t>
            </a:r>
          </a:p>
          <a:p>
            <a:endParaRPr lang="en-US" sz="1800" b="0" i="0" dirty="0">
              <a:solidFill>
                <a:schemeClr val="accent1"/>
              </a:solidFill>
              <a:effectLst/>
              <a:latin typeface="Courier New" panose="02070309020205020404" pitchFamily="49" charset="0"/>
            </a:endParaRPr>
          </a:p>
        </p:txBody>
      </p:sp>
      <p:sp>
        <p:nvSpPr>
          <p:cNvPr id="5" name="Rounded Rectangle 4">
            <a:extLst>
              <a:ext uri="{FF2B5EF4-FFF2-40B4-BE49-F238E27FC236}">
                <a16:creationId xmlns:a16="http://schemas.microsoft.com/office/drawing/2014/main" id="{A3AE1D86-B32A-5E49-B66A-87F21C8C464A}"/>
              </a:ext>
            </a:extLst>
          </p:cNvPr>
          <p:cNvSpPr/>
          <p:nvPr/>
        </p:nvSpPr>
        <p:spPr>
          <a:xfrm rot="2080025">
            <a:off x="1885092" y="2494763"/>
            <a:ext cx="5153962" cy="234237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b="1" dirty="0"/>
              <a:t>There has to be a better way!</a:t>
            </a:r>
          </a:p>
        </p:txBody>
      </p:sp>
    </p:spTree>
    <p:extLst>
      <p:ext uri="{BB962C8B-B14F-4D97-AF65-F5344CB8AC3E}">
        <p14:creationId xmlns:p14="http://schemas.microsoft.com/office/powerpoint/2010/main" val="38239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
                                        <p:tgtEl>
                                          <p:spTgt spid="5"/>
                                        </p:tgtEl>
                                      </p:cBhvr>
                                    </p:animEffect>
                                    <p:anim calcmode="lin" valueType="num">
                                      <p:cBhvr>
                                        <p:cTn id="8" dur="400" fill="hold"/>
                                        <p:tgtEl>
                                          <p:spTgt spid="5"/>
                                        </p:tgtEl>
                                        <p:attrNameLst>
                                          <p:attrName>ppt_x</p:attrName>
                                        </p:attrNameLst>
                                      </p:cBhvr>
                                      <p:tavLst>
                                        <p:tav tm="0">
                                          <p:val>
                                            <p:strVal val="#ppt_x"/>
                                          </p:val>
                                        </p:tav>
                                        <p:tav tm="100000">
                                          <p:val>
                                            <p:strVal val="#ppt_x"/>
                                          </p:val>
                                        </p:tav>
                                      </p:tavLst>
                                    </p:anim>
                                    <p:anim calcmode="lin" valueType="num">
                                      <p:cBhvr>
                                        <p:cTn id="9" dur="400" fill="hold"/>
                                        <p:tgtEl>
                                          <p:spTgt spid="5"/>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Introducing Table Plans</a:t>
            </a:r>
          </a:p>
        </p:txBody>
      </p:sp>
      <p:sp>
        <p:nvSpPr>
          <p:cNvPr id="3" name="Content Placeholder 2">
            <a:extLst>
              <a:ext uri="{FF2B5EF4-FFF2-40B4-BE49-F238E27FC236}">
                <a16:creationId xmlns:a16="http://schemas.microsoft.com/office/drawing/2014/main" id="{9C1AF8DE-17B9-6249-AABD-601B3A4CD2F2}"/>
              </a:ext>
            </a:extLst>
          </p:cNvPr>
          <p:cNvSpPr>
            <a:spLocks noGrp="1"/>
          </p:cNvSpPr>
          <p:nvPr>
            <p:ph idx="1"/>
          </p:nvPr>
        </p:nvSpPr>
        <p:spPr/>
        <p:txBody>
          <a:bodyPr/>
          <a:lstStyle/>
          <a:p>
            <a:pPr marL="0" indent="0">
              <a:buNone/>
            </a:pPr>
            <a:r>
              <a:rPr lang="en-US" b="1" dirty="0"/>
              <a:t>Problem 1: Duplicate Code</a:t>
            </a:r>
            <a:endParaRPr lang="en-US" dirty="0"/>
          </a:p>
          <a:p>
            <a:r>
              <a:rPr lang="en-US" sz="2000" dirty="0"/>
              <a:t>That’s a lotta typing!</a:t>
            </a:r>
          </a:p>
          <a:p>
            <a:r>
              <a:rPr lang="en-US" sz="2000" dirty="0"/>
              <a:t>If we find a bug, we have to fix it </a:t>
            </a:r>
            <a:r>
              <a:rPr lang="en-US" sz="2000" i="1" dirty="0"/>
              <a:t>everywhere</a:t>
            </a:r>
          </a:p>
          <a:p>
            <a:r>
              <a:rPr lang="en-US" sz="2000" dirty="0"/>
              <a:t>Longer programs are harder to debug</a:t>
            </a:r>
          </a:p>
          <a:p>
            <a:pPr marL="0" indent="0">
              <a:buNone/>
            </a:pPr>
            <a:endParaRPr lang="en-US" b="1" dirty="0"/>
          </a:p>
          <a:p>
            <a:pPr marL="0" indent="0">
              <a:buNone/>
            </a:pPr>
            <a:r>
              <a:rPr lang="en-US" b="1" dirty="0"/>
              <a:t>Problem 2: Order-of-Operations</a:t>
            </a:r>
          </a:p>
          <a:p>
            <a:pPr marL="0" indent="0">
              <a:buNone/>
            </a:pPr>
            <a:r>
              <a:rPr lang="en-US" sz="1800" dirty="0" err="1">
                <a:solidFill>
                  <a:schemeClr val="accent1"/>
                </a:solidFill>
                <a:latin typeface="Courier" pitchFamily="2" charset="0"/>
              </a:rPr>
              <a:t>t.order</a:t>
            </a:r>
            <a:r>
              <a:rPr lang="en-US" sz="1800" dirty="0">
                <a:solidFill>
                  <a:schemeClr val="accent1"/>
                </a:solidFill>
                <a:latin typeface="Courier" pitchFamily="2" charset="0"/>
              </a:rPr>
              <a:t>-by(“birth”, true).build-column(“birth”, birth-year)</a:t>
            </a:r>
          </a:p>
          <a:p>
            <a:r>
              <a:rPr lang="en-US" sz="2000" dirty="0"/>
              <a:t>What’s wrong with this picture?</a:t>
            </a:r>
          </a:p>
          <a:p>
            <a:r>
              <a:rPr lang="en-US" sz="2000" dirty="0"/>
              <a:t>Order matters!</a:t>
            </a:r>
            <a:endParaRPr lang="en-US" sz="2000" dirty="0">
              <a:latin typeface="Courier" pitchFamily="2" charset="0"/>
            </a:endParaRPr>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0468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D27529-106E-D349-9148-33B8C08F8812}"/>
              </a:ext>
            </a:extLst>
          </p:cNvPr>
          <p:cNvPicPr>
            <a:picLocks noChangeAspect="1"/>
          </p:cNvPicPr>
          <p:nvPr/>
        </p:nvPicPr>
        <p:blipFill>
          <a:blip r:embed="rId3"/>
          <a:stretch>
            <a:fillRect/>
          </a:stretch>
        </p:blipFill>
        <p:spPr>
          <a:xfrm>
            <a:off x="2119542" y="895350"/>
            <a:ext cx="6997700" cy="6038850"/>
          </a:xfrm>
          <a:prstGeom prst="rect">
            <a:avLst/>
          </a:prstGeom>
        </p:spPr>
      </p:pic>
      <p:sp>
        <p:nvSpPr>
          <p:cNvPr id="2" name="Title 1"/>
          <p:cNvSpPr>
            <a:spLocks noGrp="1"/>
          </p:cNvSpPr>
          <p:nvPr>
            <p:ph type="title"/>
          </p:nvPr>
        </p:nvSpPr>
        <p:spPr/>
        <p:txBody>
          <a:bodyPr/>
          <a:lstStyle/>
          <a:p>
            <a:r>
              <a:rPr lang="en-US" dirty="0"/>
              <a:t>Table Plans</a:t>
            </a:r>
          </a:p>
        </p:txBody>
      </p:sp>
      <p:sp>
        <p:nvSpPr>
          <p:cNvPr id="53" name="TextBox 52"/>
          <p:cNvSpPr txBox="1"/>
          <p:nvPr/>
        </p:nvSpPr>
        <p:spPr>
          <a:xfrm>
            <a:off x="2273451" y="914973"/>
            <a:ext cx="1620957"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sorted-age-bar</a:t>
            </a:r>
          </a:p>
        </p:txBody>
      </p:sp>
      <p:sp>
        <p:nvSpPr>
          <p:cNvPr id="54" name="TextBox 53"/>
          <p:cNvSpPr txBox="1"/>
          <p:nvPr/>
        </p:nvSpPr>
        <p:spPr>
          <a:xfrm>
            <a:off x="4572000" y="919091"/>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55" name="TextBox 54"/>
          <p:cNvSpPr txBox="1"/>
          <p:nvPr/>
        </p:nvSpPr>
        <p:spPr>
          <a:xfrm>
            <a:off x="7431495" y="914973"/>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Image</a:t>
            </a:r>
          </a:p>
        </p:txBody>
      </p:sp>
      <p:sp>
        <p:nvSpPr>
          <p:cNvPr id="56" name="TextBox 55"/>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a bar chart of their ages, sorted alphabetically, for all young animals</a:t>
            </a:r>
          </a:p>
        </p:txBody>
      </p:sp>
      <p:sp>
        <p:nvSpPr>
          <p:cNvPr id="58" name="TextBox 57"/>
          <p:cNvSpPr txBox="1"/>
          <p:nvPr/>
        </p:nvSpPr>
        <p:spPr>
          <a:xfrm>
            <a:off x="2116592" y="2397669"/>
            <a:ext cx="2831949" cy="323165"/>
          </a:xfrm>
          <a:prstGeom prst="rect">
            <a:avLst/>
          </a:prstGeom>
          <a:noFill/>
        </p:spPr>
        <p:txBody>
          <a:bodyPr wrap="square" rtlCol="0">
            <a:spAutoFit/>
          </a:bodyPr>
          <a:lstStyle/>
          <a:p>
            <a:r>
              <a:rPr lang="en-US" sz="1500" b="1" u="sng" spc="-100" dirty="0">
                <a:solidFill>
                  <a:schemeClr val="bg1"/>
                </a:solidFill>
                <a:latin typeface="Courier New" charset="0"/>
                <a:ea typeface="Courier New" charset="0"/>
                <a:cs typeface="Courier New" charset="0"/>
              </a:rPr>
              <a:t>example-table</a:t>
            </a:r>
          </a:p>
        </p:txBody>
      </p:sp>
      <p:sp>
        <p:nvSpPr>
          <p:cNvPr id="65" name="Rectangle 64"/>
          <p:cNvSpPr/>
          <p:nvPr/>
        </p:nvSpPr>
        <p:spPr>
          <a:xfrm>
            <a:off x="2581883" y="5232737"/>
            <a:ext cx="4733317" cy="1111843"/>
          </a:xfrm>
          <a:prstGeom prst="rect">
            <a:avLst/>
          </a:prstGeom>
        </p:spPr>
        <p:txBody>
          <a:bodyPr wrap="square">
            <a:spAutoFit/>
          </a:bodyPr>
          <a:lstStyle/>
          <a:p>
            <a:pPr>
              <a:lnSpc>
                <a:spcPts val="2000"/>
              </a:lnSpc>
              <a:spcAft>
                <a:spcPts val="0"/>
              </a:spcAft>
            </a:pPr>
            <a:r>
              <a:rPr lang="en-US" sz="1500" spc="-100" dirty="0">
                <a:solidFill>
                  <a:schemeClr val="bg1"/>
                </a:solidFill>
                <a:latin typeface="Courier New" charset="0"/>
                <a:ea typeface="Courier New" charset="0"/>
                <a:cs typeface="Courier New" charset="0"/>
              </a:rPr>
              <a:t>animals</a:t>
            </a:r>
          </a:p>
          <a:p>
            <a:pPr>
              <a:lnSpc>
                <a:spcPts val="2000"/>
              </a:lnSpc>
              <a:spcAft>
                <a:spcPts val="0"/>
              </a:spcAft>
            </a:pPr>
            <a:endParaRPr lang="en-US" sz="1500" dirty="0">
              <a:solidFill>
                <a:schemeClr val="bg1"/>
              </a:solidFill>
              <a:latin typeface="Courier New" charset="0"/>
              <a:ea typeface="Courier New" charset="0"/>
              <a:cs typeface="Courier New" charset="0"/>
            </a:endParaRPr>
          </a:p>
          <a:p>
            <a:pPr>
              <a:lnSpc>
                <a:spcPts val="2000"/>
              </a:lnSpc>
              <a:spcAft>
                <a:spcPts val="0"/>
              </a:spcAft>
            </a:pPr>
            <a:r>
              <a:rPr lang="en-US" sz="1500" dirty="0">
                <a:solidFill>
                  <a:schemeClr val="bg1"/>
                </a:solidFill>
                <a:latin typeface="Courier New" charset="0"/>
                <a:ea typeface="Courier New" charset="0"/>
                <a:cs typeface="Courier New" charset="0"/>
              </a:rPr>
              <a:t>.filter(is-young)</a:t>
            </a:r>
          </a:p>
          <a:p>
            <a:pPr>
              <a:lnSpc>
                <a:spcPts val="2000"/>
              </a:lnSpc>
              <a:spcAft>
                <a:spcPts val="0"/>
              </a:spcAft>
            </a:pPr>
            <a:r>
              <a:rPr lang="en-US" sz="1500" dirty="0">
                <a:solidFill>
                  <a:schemeClr val="bg1"/>
                </a:solidFill>
                <a:latin typeface="Courier New" charset="0"/>
                <a:ea typeface="Courier New" charset="0"/>
                <a:cs typeface="Courier New" charset="0"/>
              </a:rPr>
              <a:t>.order-by(“name”, true)</a:t>
            </a:r>
          </a:p>
        </p:txBody>
      </p:sp>
      <p:sp>
        <p:nvSpPr>
          <p:cNvPr id="61" name="Rectangle 60"/>
          <p:cNvSpPr/>
          <p:nvPr/>
        </p:nvSpPr>
        <p:spPr>
          <a:xfrm>
            <a:off x="2260001" y="914400"/>
            <a:ext cx="1620957"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sorted-age-bar</a:t>
            </a:r>
          </a:p>
        </p:txBody>
      </p:sp>
      <p:sp>
        <p:nvSpPr>
          <p:cNvPr id="62" name="Rectangle 61"/>
          <p:cNvSpPr/>
          <p:nvPr/>
        </p:nvSpPr>
        <p:spPr>
          <a:xfrm>
            <a:off x="5908824" y="2397669"/>
            <a:ext cx="3045341" cy="323165"/>
          </a:xfrm>
          <a:prstGeom prst="rect">
            <a:avLst/>
          </a:prstGeom>
        </p:spPr>
        <p:txBody>
          <a:bodyPr wrap="square">
            <a:spAutoFit/>
          </a:bodyPr>
          <a:lstStyle/>
          <a:p>
            <a:r>
              <a:rPr lang="en-US" sz="1500" b="1" spc="-100" dirty="0">
                <a:solidFill>
                  <a:schemeClr val="bg1"/>
                </a:solidFill>
                <a:latin typeface="Courier New" charset="0"/>
                <a:ea typeface="Courier New" charset="0"/>
                <a:cs typeface="Courier New" charset="0"/>
              </a:rPr>
              <a:t>sorted-age-bar</a:t>
            </a:r>
            <a:endParaRPr lang="en-US" sz="1500" b="1" spc="-150" dirty="0">
              <a:solidFill>
                <a:schemeClr val="bg1"/>
              </a:solidFill>
              <a:latin typeface="Courier New" charset="0"/>
              <a:ea typeface="Courier New" charset="0"/>
              <a:cs typeface="Courier New" charset="0"/>
            </a:endParaRPr>
          </a:p>
        </p:txBody>
      </p:sp>
      <p:sp>
        <p:nvSpPr>
          <p:cNvPr id="64" name="Rectangle 63"/>
          <p:cNvSpPr/>
          <p:nvPr/>
        </p:nvSpPr>
        <p:spPr>
          <a:xfrm>
            <a:off x="4867882" y="925098"/>
            <a:ext cx="902811" cy="323165"/>
          </a:xfrm>
          <a:prstGeom prst="rect">
            <a:avLst/>
          </a:prstGeom>
        </p:spPr>
        <p:txBody>
          <a:bodyPr wrap="none">
            <a:spAutoFit/>
          </a:bodyPr>
          <a:lstStyle/>
          <a:p>
            <a:r>
              <a:rPr lang="en-US" sz="1500" spc="-100" dirty="0">
                <a:solidFill>
                  <a:schemeClr val="bg1"/>
                </a:solidFill>
                <a:latin typeface="Courier New" charset="0"/>
                <a:ea typeface="Courier New" charset="0"/>
                <a:cs typeface="Courier New" charset="0"/>
              </a:rPr>
              <a:t>animals</a:t>
            </a:r>
            <a:endParaRPr lang="en-US" sz="1500" dirty="0"/>
          </a:p>
        </p:txBody>
      </p:sp>
      <p:cxnSp>
        <p:nvCxnSpPr>
          <p:cNvPr id="67" name="Straight Connector 66"/>
          <p:cNvCxnSpPr/>
          <p:nvPr/>
        </p:nvCxnSpPr>
        <p:spPr>
          <a:xfrm>
            <a:off x="2533950" y="56388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10034" y="6291218"/>
            <a:ext cx="2954655" cy="323165"/>
          </a:xfrm>
          <a:prstGeom prst="rect">
            <a:avLst/>
          </a:prstGeom>
        </p:spPr>
        <p:txBody>
          <a:bodyPr wrap="none">
            <a:spAutoFit/>
          </a:bodyPr>
          <a:lstStyle/>
          <a:p>
            <a:r>
              <a:rPr lang="en-US" sz="1500" spc="-100" dirty="0">
                <a:solidFill>
                  <a:schemeClr val="bg1"/>
                </a:solidFill>
                <a:latin typeface="Courier New" charset="0"/>
                <a:cs typeface="Courier New" charset="0"/>
              </a:rPr>
              <a:t>bar-chart(t, “name”, “age”)</a:t>
            </a:r>
            <a:endParaRPr lang="en-US" sz="1500" dirty="0"/>
          </a:p>
        </p:txBody>
      </p:sp>
      <p:sp>
        <p:nvSpPr>
          <p:cNvPr id="15" name="Rectangle 14">
            <a:extLst>
              <a:ext uri="{FF2B5EF4-FFF2-40B4-BE49-F238E27FC236}">
                <a16:creationId xmlns:a16="http://schemas.microsoft.com/office/drawing/2014/main" id="{8DF1D192-503B-D04C-849D-154834BF04CF}"/>
              </a:ext>
            </a:extLst>
          </p:cNvPr>
          <p:cNvSpPr/>
          <p:nvPr/>
        </p:nvSpPr>
        <p:spPr>
          <a:xfrm>
            <a:off x="7329488" y="2391460"/>
            <a:ext cx="1627369" cy="323165"/>
          </a:xfrm>
          <a:prstGeom prst="rect">
            <a:avLst/>
          </a:prstGeom>
        </p:spPr>
        <p:txBody>
          <a:bodyPr wrap="none">
            <a:spAutoFit/>
          </a:bodyPr>
          <a:lstStyle/>
          <a:p>
            <a:r>
              <a:rPr lang="en-US" sz="1500" b="1" spc="-150" dirty="0">
                <a:solidFill>
                  <a:schemeClr val="bg1"/>
                </a:solidFill>
                <a:latin typeface="Courier New" charset="0"/>
                <a:ea typeface="Courier New" charset="0"/>
                <a:cs typeface="Courier New" charset="0"/>
              </a:rPr>
              <a:t>(example-table)</a:t>
            </a:r>
            <a:endParaRPr lang="en-US" sz="1500" dirty="0"/>
          </a:p>
        </p:txBody>
      </p:sp>
      <p:graphicFrame>
        <p:nvGraphicFramePr>
          <p:cNvPr id="16" name="Table 15">
            <a:extLst>
              <a:ext uri="{FF2B5EF4-FFF2-40B4-BE49-F238E27FC236}">
                <a16:creationId xmlns:a16="http://schemas.microsoft.com/office/drawing/2014/main" id="{C4CCC121-E52D-164C-B66D-01CAE662AB71}"/>
              </a:ext>
            </a:extLst>
          </p:cNvPr>
          <p:cNvGraphicFramePr>
            <a:graphicFrameLocks noGrp="1"/>
          </p:cNvGraphicFramePr>
          <p:nvPr>
            <p:extLst>
              <p:ext uri="{D42A27DB-BD31-4B8C-83A1-F6EECF244321}">
                <p14:modId xmlns:p14="http://schemas.microsoft.com/office/powerpoint/2010/main" val="3386155551"/>
              </p:ext>
            </p:extLst>
          </p:nvPr>
        </p:nvGraphicFramePr>
        <p:xfrm>
          <a:off x="2329084" y="2735055"/>
          <a:ext cx="2395316" cy="1588709"/>
        </p:xfrm>
        <a:graphic>
          <a:graphicData uri="http://schemas.openxmlformats.org/drawingml/2006/table">
            <a:tbl>
              <a:tblPr firstRow="1" firstCol="1" bandRow="1">
                <a:tableStyleId>{7E9639D4-E3E2-4D34-9284-5A2195B3D0D7}</a:tableStyleId>
              </a:tblPr>
              <a:tblGrid>
                <a:gridCol w="1080813">
                  <a:extLst>
                    <a:ext uri="{9D8B030D-6E8A-4147-A177-3AD203B41FA5}">
                      <a16:colId xmlns:a16="http://schemas.microsoft.com/office/drawing/2014/main" val="1423625004"/>
                    </a:ext>
                  </a:extLst>
                </a:gridCol>
                <a:gridCol w="547709">
                  <a:extLst>
                    <a:ext uri="{9D8B030D-6E8A-4147-A177-3AD203B41FA5}">
                      <a16:colId xmlns:a16="http://schemas.microsoft.com/office/drawing/2014/main" val="1420626048"/>
                    </a:ext>
                  </a:extLst>
                </a:gridCol>
                <a:gridCol w="766794">
                  <a:extLst>
                    <a:ext uri="{9D8B030D-6E8A-4147-A177-3AD203B41FA5}">
                      <a16:colId xmlns:a16="http://schemas.microsoft.com/office/drawing/2014/main" val="2853265818"/>
                    </a:ext>
                  </a:extLst>
                </a:gridCol>
              </a:tblGrid>
              <a:tr h="257541">
                <a:tc>
                  <a:txBody>
                    <a:bodyPr/>
                    <a:lstStyle/>
                    <a:p>
                      <a:pPr marL="0" marR="0" algn="ctr">
                        <a:lnSpc>
                          <a:spcPct val="150000"/>
                        </a:lnSpc>
                        <a:spcBef>
                          <a:spcPts val="0"/>
                        </a:spcBef>
                        <a:spcAft>
                          <a:spcPts val="0"/>
                        </a:spcAft>
                      </a:pPr>
                      <a:r>
                        <a:rPr lang="en-US" sz="1400" b="1" dirty="0">
                          <a:solidFill>
                            <a:sysClr val="windowText" lastClr="000000"/>
                          </a:solidFill>
                          <a:effectLst/>
                        </a:rPr>
                        <a:t>name</a:t>
                      </a:r>
                      <a:endParaRPr lang="en-US" sz="1400" b="1"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rPr>
                        <a:t>…</a:t>
                      </a:r>
                      <a:endParaRPr lang="en-US" sz="1400" b="1"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rPr>
                        <a:t>age</a:t>
                      </a:r>
                      <a:endParaRPr lang="en-US" sz="1400" b="1"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54938114"/>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rPr>
                        <a:t>Sasha</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a:solidFill>
                            <a:sysClr val="windowText" lastClr="000000"/>
                          </a:solidFill>
                          <a:effectLst/>
                        </a:rPr>
                        <a:t>1</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0126615"/>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Toggle</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a:solidFill>
                            <a:sysClr val="windowText" lastClr="000000"/>
                          </a:solidFill>
                          <a:effectLst/>
                        </a:rPr>
                        <a:t>3</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8100601"/>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Buddy</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2</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752033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Wade</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 </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1</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530650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rPr>
                        <a:t>Mittens</a:t>
                      </a:r>
                      <a:endParaRPr lang="en-US" sz="1300" b="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sz="1300" b="0">
                        <a:solidFill>
                          <a:sysClr val="windowText" lastClr="000000"/>
                        </a:solidFill>
                        <a:effectLst/>
                        <a:latin typeface="Calibri" panose="020F0502020204030204" pitchFamily="34" charset="0"/>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rPr>
                        <a:t>2</a:t>
                      </a:r>
                      <a:endParaRPr lang="en-US" sz="1300" b="0" dirty="0">
                        <a:solidFill>
                          <a:sysClr val="windowText" lastClr="000000"/>
                        </a:solidFill>
                        <a:effectLst/>
                        <a:latin typeface="Times New Roman" panose="02020603050405020304" pitchFamily="18" charset="0"/>
                        <a:ea typeface="Arial Unicode MS" panose="020B0604020202020204" pitchFamily="34" charset="-128"/>
                        <a:cs typeface="Times New Roman" panose="02020603050405020304" pitchFamily="18" charset="0"/>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0838587"/>
                  </a:ext>
                </a:extLst>
              </a:tr>
            </a:tbl>
          </a:graphicData>
        </a:graphic>
      </p:graphicFrame>
      <p:pic>
        <p:nvPicPr>
          <p:cNvPr id="37" name="Picture 36">
            <a:extLst>
              <a:ext uri="{FF2B5EF4-FFF2-40B4-BE49-F238E27FC236}">
                <a16:creationId xmlns:a16="http://schemas.microsoft.com/office/drawing/2014/main" id="{D3DB4EBB-9AF4-5945-B45B-1F193A26E69E}"/>
              </a:ext>
            </a:extLst>
          </p:cNvPr>
          <p:cNvPicPr/>
          <p:nvPr/>
        </p:nvPicPr>
        <p:blipFill>
          <a:blip r:embed="rId4"/>
          <a:stretch>
            <a:fillRect/>
          </a:stretch>
        </p:blipFill>
        <p:spPr>
          <a:xfrm>
            <a:off x="6472644" y="2828623"/>
            <a:ext cx="1917700" cy="1456055"/>
          </a:xfrm>
          <a:prstGeom prst="rect">
            <a:avLst/>
          </a:prstGeom>
        </p:spPr>
      </p:pic>
      <p:sp>
        <p:nvSpPr>
          <p:cNvPr id="17" name="Rounded Rectangle 16">
            <a:extLst>
              <a:ext uri="{FF2B5EF4-FFF2-40B4-BE49-F238E27FC236}">
                <a16:creationId xmlns:a16="http://schemas.microsoft.com/office/drawing/2014/main" id="{78BFD0FD-AB92-214C-AFA6-1E7ED5A0FD79}"/>
              </a:ext>
            </a:extLst>
          </p:cNvPr>
          <p:cNvSpPr/>
          <p:nvPr/>
        </p:nvSpPr>
        <p:spPr>
          <a:xfrm>
            <a:off x="3505200" y="5791200"/>
            <a:ext cx="1066800" cy="30480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ular Callout 17">
            <a:extLst>
              <a:ext uri="{FF2B5EF4-FFF2-40B4-BE49-F238E27FC236}">
                <a16:creationId xmlns:a16="http://schemas.microsoft.com/office/drawing/2014/main" id="{8BC96B93-C579-7F4D-AE8C-F1E2BFC447C8}"/>
              </a:ext>
            </a:extLst>
          </p:cNvPr>
          <p:cNvSpPr/>
          <p:nvPr/>
        </p:nvSpPr>
        <p:spPr>
          <a:xfrm>
            <a:off x="152400" y="3352800"/>
            <a:ext cx="1828800" cy="1219200"/>
          </a:xfrm>
          <a:prstGeom prst="wedgeRectCallout">
            <a:avLst>
              <a:gd name="adj1" fmla="val 130729"/>
              <a:gd name="adj2" fmla="val 1550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Recipe!</a:t>
            </a:r>
          </a:p>
        </p:txBody>
      </p:sp>
    </p:spTree>
    <p:extLst>
      <p:ext uri="{BB962C8B-B14F-4D97-AF65-F5344CB8AC3E}">
        <p14:creationId xmlns:p14="http://schemas.microsoft.com/office/powerpoint/2010/main" val="195866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accel="50000" decel="50000" fill="hold" grpId="1" nodeType="withEffect">
                                  <p:stCondLst>
                                    <p:cond delay="0"/>
                                  </p:stCondLst>
                                  <p:childTnLst>
                                    <p:animMotion origin="layout" path="M -3.88889E-6 -4.44444E-6 L 0.39862 0.21806 " pathEditMode="relative" rAng="0" ptsTypes="AA">
                                      <p:cBhvr>
                                        <p:cTn id="39" dur="2000" fill="hold"/>
                                        <p:tgtEl>
                                          <p:spTgt spid="61"/>
                                        </p:tgtEl>
                                        <p:attrNameLst>
                                          <p:attrName>ppt_x</p:attrName>
                                          <p:attrName>ppt_y</p:attrName>
                                        </p:attrNameLst>
                                      </p:cBhvr>
                                      <p:rCtr x="19931" y="10903"/>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42" presetClass="path" presetSubtype="0" accel="50000" decel="50000" fill="hold" grpId="1" nodeType="withEffect">
                                  <p:stCondLst>
                                    <p:cond delay="0"/>
                                  </p:stCondLst>
                                  <p:childTnLst>
                                    <p:animMotion origin="layout" path="M -3.61111E-6 1.85185E-6 L -0.296 0.3794 " pathEditMode="relative" rAng="0" ptsTypes="AA">
                                      <p:cBhvr>
                                        <p:cTn id="56" dur="2000" fill="hold"/>
                                        <p:tgtEl>
                                          <p:spTgt spid="62"/>
                                        </p:tgtEl>
                                        <p:attrNameLst>
                                          <p:attrName>ppt_x</p:attrName>
                                          <p:attrName>ppt_y</p:attrName>
                                        </p:attrNameLst>
                                      </p:cBhvr>
                                      <p:rCtr x="-14809" y="18958"/>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42" presetClass="path" presetSubtype="0" accel="50000" decel="50000" fill="hold" grpId="0" nodeType="withEffect">
                                  <p:stCondLst>
                                    <p:cond delay="0"/>
                                  </p:stCondLst>
                                  <p:childTnLst>
                                    <p:animMotion origin="layout" path="M 2.77778E-6 -3.33333E-6 L 0.00121 0.59167 " pathEditMode="relative" rAng="0" ptsTypes="AA">
                                      <p:cBhvr>
                                        <p:cTn id="63" dur="2000" fill="hold"/>
                                        <p:tgtEl>
                                          <p:spTgt spid="64"/>
                                        </p:tgtEl>
                                        <p:attrNameLst>
                                          <p:attrName>ppt_x</p:attrName>
                                          <p:attrName>ppt_y</p:attrName>
                                        </p:attrNameLst>
                                      </p:cBhvr>
                                      <p:rCtr x="52" y="2958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5">
                                            <p:txEl>
                                              <p:pRg st="2" end="2"/>
                                            </p:txEl>
                                          </p:spTgt>
                                        </p:tgtEl>
                                        <p:attrNameLst>
                                          <p:attrName>style.visibility</p:attrName>
                                        </p:attrNameLst>
                                      </p:cBhvr>
                                      <p:to>
                                        <p:strVal val="visible"/>
                                      </p:to>
                                    </p:set>
                                    <p:animEffect transition="in" filter="fade">
                                      <p:cBhvr>
                                        <p:cTn id="78" dur="500"/>
                                        <p:tgtEl>
                                          <p:spTgt spid="65">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5">
                                            <p:txEl>
                                              <p:pRg st="3" end="3"/>
                                            </p:txEl>
                                          </p:spTgt>
                                        </p:tgtEl>
                                        <p:attrNameLst>
                                          <p:attrName>style.visibility</p:attrName>
                                        </p:attrNameLst>
                                      </p:cBhvr>
                                      <p:to>
                                        <p:strVal val="visible"/>
                                      </p:to>
                                    </p:set>
                                    <p:animEffect transition="in" filter="fade">
                                      <p:cBhvr>
                                        <p:cTn id="83" dur="500"/>
                                        <p:tgtEl>
                                          <p:spTgt spid="65">
                                            <p:txEl>
                                              <p:pRg st="3" end="3"/>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fade">
                                      <p:cBhvr>
                                        <p:cTn id="9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8" grpId="1"/>
      <p:bldP spid="61" grpId="0"/>
      <p:bldP spid="61" grpId="1"/>
      <p:bldP spid="62" grpId="0"/>
      <p:bldP spid="62" grpId="1"/>
      <p:bldP spid="64" grpId="0"/>
      <p:bldP spid="64" grpId="1"/>
      <p:bldP spid="68" grpId="0"/>
      <p:bldP spid="15" grpId="0"/>
      <p:bldP spid="17"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6F68-E5EF-7D4F-B3B1-FA6B2573E15C}"/>
              </a:ext>
            </a:extLst>
          </p:cNvPr>
          <p:cNvSpPr>
            <a:spLocks noGrp="1"/>
          </p:cNvSpPr>
          <p:nvPr>
            <p:ph type="title"/>
          </p:nvPr>
        </p:nvSpPr>
        <p:spPr/>
        <p:txBody>
          <a:bodyPr/>
          <a:lstStyle/>
          <a:p>
            <a:r>
              <a:rPr lang="en-US" dirty="0"/>
              <a:t>Let’s make some charts!</a:t>
            </a:r>
          </a:p>
        </p:txBody>
      </p:sp>
      <p:sp>
        <p:nvSpPr>
          <p:cNvPr id="4" name="Footer Placeholder 3">
            <a:extLst>
              <a:ext uri="{FF2B5EF4-FFF2-40B4-BE49-F238E27FC236}">
                <a16:creationId xmlns:a16="http://schemas.microsoft.com/office/drawing/2014/main" id="{D3581094-DE50-1D40-AD99-3FB2FF12F01D}"/>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Rectangle 5">
            <a:extLst>
              <a:ext uri="{FF2B5EF4-FFF2-40B4-BE49-F238E27FC236}">
                <a16:creationId xmlns:a16="http://schemas.microsoft.com/office/drawing/2014/main" id="{763F174D-F7A1-6C47-9D71-FB8F2383F3DA}"/>
              </a:ext>
            </a:extLst>
          </p:cNvPr>
          <p:cNvSpPr/>
          <p:nvPr/>
        </p:nvSpPr>
        <p:spPr>
          <a:xfrm>
            <a:off x="304800" y="1600200"/>
            <a:ext cx="8610600" cy="2831544"/>
          </a:xfrm>
          <a:prstGeom prst="rect">
            <a:avLst/>
          </a:prstGeom>
        </p:spPr>
        <p:txBody>
          <a:bodyPr wrap="square">
            <a:spAutoFit/>
          </a:bodyPr>
          <a:lstStyle/>
          <a:p>
            <a:r>
              <a:rPr lang="en-US" sz="2600" dirty="0">
                <a:solidFill>
                  <a:schemeClr val="bg1"/>
                </a:solidFill>
                <a:latin typeface="+mj-lt"/>
              </a:rPr>
              <a:t>Before Table Plans</a:t>
            </a:r>
          </a:p>
          <a:p>
            <a:r>
              <a:rPr lang="en-US" sz="1900" dirty="0">
                <a:solidFill>
                  <a:schemeClr val="accent1"/>
                </a:solidFill>
                <a:latin typeface="Courier New" panose="02070309020205020404" pitchFamily="49" charset="0"/>
              </a:rPr>
              <a:t>bar-chart(</a:t>
            </a:r>
            <a:r>
              <a:rPr lang="en-US" sz="1900" dirty="0" err="1">
                <a:solidFill>
                  <a:schemeClr val="accent1"/>
                </a:solidFill>
                <a:latin typeface="Courier New" panose="02070309020205020404" pitchFamily="49" charset="0"/>
              </a:rPr>
              <a:t>cats.filter</a:t>
            </a:r>
            <a:r>
              <a:rPr lang="en-US" sz="1900" dirty="0">
                <a:solidFill>
                  <a:schemeClr val="accent1"/>
                </a:solidFill>
                <a:latin typeface="Courier New" panose="02070309020205020404" pitchFamily="49" charset="0"/>
              </a:rPr>
              <a:t>(is-young).order-by(“name”, true), </a:t>
            </a:r>
          </a:p>
          <a:p>
            <a:r>
              <a:rPr lang="en-US" sz="1900" dirty="0">
                <a:solidFill>
                  <a:schemeClr val="accent1"/>
                </a:solidFill>
                <a:latin typeface="Courier New" panose="02070309020205020404" pitchFamily="49" charset="0"/>
              </a:rPr>
              <a:t>  "name", "age")</a:t>
            </a:r>
          </a:p>
          <a:p>
            <a:endParaRPr lang="en-US" sz="1900" dirty="0">
              <a:solidFill>
                <a:schemeClr val="accent1"/>
              </a:solidFill>
              <a:latin typeface="Courier New" panose="02070309020205020404" pitchFamily="49" charset="0"/>
            </a:endParaRPr>
          </a:p>
          <a:p>
            <a:r>
              <a:rPr lang="en-US" sz="1900" dirty="0">
                <a:solidFill>
                  <a:schemeClr val="accent1"/>
                </a:solidFill>
                <a:latin typeface="Courier New" panose="02070309020205020404" pitchFamily="49" charset="0"/>
              </a:rPr>
              <a:t>bar-chart(</a:t>
            </a:r>
            <a:r>
              <a:rPr lang="en-US" sz="1900" dirty="0" err="1">
                <a:solidFill>
                  <a:schemeClr val="accent1"/>
                </a:solidFill>
                <a:latin typeface="Courier New" panose="02070309020205020404" pitchFamily="49" charset="0"/>
              </a:rPr>
              <a:t>fixed.filter</a:t>
            </a:r>
            <a:r>
              <a:rPr lang="en-US" sz="1900" dirty="0">
                <a:solidFill>
                  <a:schemeClr val="accent1"/>
                </a:solidFill>
                <a:latin typeface="Courier New" panose="02070309020205020404" pitchFamily="49" charset="0"/>
              </a:rPr>
              <a:t>(is-young).order-by(“name”, true), </a:t>
            </a:r>
          </a:p>
          <a:p>
            <a:r>
              <a:rPr lang="en-US" sz="1900" dirty="0">
                <a:solidFill>
                  <a:schemeClr val="accent1"/>
                </a:solidFill>
                <a:latin typeface="Courier New" panose="02070309020205020404" pitchFamily="49" charset="0"/>
              </a:rPr>
              <a:t>  "name", "age") </a:t>
            </a:r>
          </a:p>
          <a:p>
            <a:endParaRPr lang="en-US" sz="1900" dirty="0">
              <a:solidFill>
                <a:schemeClr val="accent1"/>
              </a:solidFill>
              <a:latin typeface="Courier New" panose="02070309020205020404" pitchFamily="49" charset="0"/>
            </a:endParaRPr>
          </a:p>
          <a:p>
            <a:r>
              <a:rPr lang="en-US" sz="1900" spc="-150" dirty="0">
                <a:solidFill>
                  <a:schemeClr val="accent1"/>
                </a:solidFill>
                <a:latin typeface="Courier New" panose="02070309020205020404" pitchFamily="49" charset="0"/>
              </a:rPr>
              <a:t>bar-chart(animals-</a:t>
            </a:r>
            <a:r>
              <a:rPr lang="en-US" sz="1900" spc="-150" dirty="0" err="1">
                <a:solidFill>
                  <a:schemeClr val="accent1"/>
                </a:solidFill>
                <a:latin typeface="Courier New" panose="02070309020205020404" pitchFamily="49" charset="0"/>
              </a:rPr>
              <a:t>table.filter</a:t>
            </a:r>
            <a:r>
              <a:rPr lang="en-US" sz="1900" spc="-150" dirty="0">
                <a:solidFill>
                  <a:schemeClr val="accent1"/>
                </a:solidFill>
                <a:latin typeface="Courier New" panose="02070309020205020404" pitchFamily="49" charset="0"/>
              </a:rPr>
              <a:t>(is-young).order-by(“name”, true), </a:t>
            </a:r>
          </a:p>
          <a:p>
            <a:r>
              <a:rPr lang="en-US" sz="1900" dirty="0">
                <a:solidFill>
                  <a:schemeClr val="accent1"/>
                </a:solidFill>
                <a:latin typeface="Courier New" panose="02070309020205020404" pitchFamily="49" charset="0"/>
              </a:rPr>
              <a:t>  "name", "age") </a:t>
            </a:r>
          </a:p>
        </p:txBody>
      </p:sp>
      <p:sp>
        <p:nvSpPr>
          <p:cNvPr id="9" name="Rectangle 8">
            <a:extLst>
              <a:ext uri="{FF2B5EF4-FFF2-40B4-BE49-F238E27FC236}">
                <a16:creationId xmlns:a16="http://schemas.microsoft.com/office/drawing/2014/main" id="{D4DC0DCC-EC45-884B-9F5E-324D20A35866}"/>
              </a:ext>
            </a:extLst>
          </p:cNvPr>
          <p:cNvSpPr/>
          <p:nvPr/>
        </p:nvSpPr>
        <p:spPr>
          <a:xfrm>
            <a:off x="304800" y="4830395"/>
            <a:ext cx="4414991" cy="1354217"/>
          </a:xfrm>
          <a:prstGeom prst="rect">
            <a:avLst/>
          </a:prstGeom>
        </p:spPr>
        <p:txBody>
          <a:bodyPr wrap="none">
            <a:spAutoFit/>
          </a:bodyPr>
          <a:lstStyle/>
          <a:p>
            <a:r>
              <a:rPr lang="en-US" sz="2500" b="1" dirty="0">
                <a:solidFill>
                  <a:schemeClr val="bg1"/>
                </a:solidFill>
              </a:rPr>
              <a:t>After Table Plans</a:t>
            </a:r>
            <a:endParaRPr lang="en-US" sz="1900" b="1" dirty="0">
              <a:solidFill>
                <a:schemeClr val="accent1"/>
              </a:solidFill>
              <a:latin typeface="Courier New" panose="02070309020205020404" pitchFamily="49" charset="0"/>
            </a:endParaRPr>
          </a:p>
          <a:p>
            <a:r>
              <a:rPr lang="en-US" sz="1900" dirty="0">
                <a:solidFill>
                  <a:schemeClr val="accent1"/>
                </a:solidFill>
                <a:latin typeface="Courier New" panose="02070309020205020404" pitchFamily="49" charset="0"/>
              </a:rPr>
              <a:t>sorted-age-bar(cats)</a:t>
            </a:r>
          </a:p>
          <a:p>
            <a:r>
              <a:rPr lang="en-US" sz="1900" dirty="0">
                <a:solidFill>
                  <a:schemeClr val="accent1"/>
                </a:solidFill>
                <a:latin typeface="Courier New" panose="02070309020205020404" pitchFamily="49" charset="0"/>
              </a:rPr>
              <a:t>sorted-age-bar(fixed)</a:t>
            </a:r>
          </a:p>
          <a:p>
            <a:r>
              <a:rPr lang="en-US" sz="1900" dirty="0">
                <a:solidFill>
                  <a:schemeClr val="accent1"/>
                </a:solidFill>
                <a:latin typeface="Courier New" panose="02070309020205020404" pitchFamily="49" charset="0"/>
              </a:rPr>
              <a:t>sorted-age-bar(animals-table)</a:t>
            </a:r>
          </a:p>
        </p:txBody>
      </p:sp>
    </p:spTree>
    <p:extLst>
      <p:ext uri="{BB962C8B-B14F-4D97-AF65-F5344CB8AC3E}">
        <p14:creationId xmlns:p14="http://schemas.microsoft.com/office/powerpoint/2010/main" val="2484603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4</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Making Good Sample Tables</a:t>
            </a:r>
            <a:endParaRPr lang="en-US" i="1" dirty="0">
              <a:latin typeface="Courier New" charset="0"/>
              <a:ea typeface="Courier New" charset="0"/>
              <a:cs typeface="Courier New" charset="0"/>
            </a:endParaRPr>
          </a:p>
        </p:txBody>
      </p:sp>
      <p:sp>
        <p:nvSpPr>
          <p:cNvPr id="4" name="Rectangle 3"/>
          <p:cNvSpPr>
            <a:spLocks noChangeArrowheads="1"/>
          </p:cNvSpPr>
          <p:nvPr/>
        </p:nvSpPr>
        <p:spPr bwMode="auto">
          <a:xfrm>
            <a:off x="271849" y="1737140"/>
            <a:ext cx="7543800" cy="4435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457200" indent="-457200" eaLnBrk="1" hangingPunct="1">
              <a:spcAft>
                <a:spcPts val="1800"/>
              </a:spcAft>
              <a:buClr>
                <a:srgbClr val="4C4C4C"/>
              </a:buClr>
              <a:buSzTx/>
            </a:pPr>
            <a:r>
              <a:rPr lang="en-US" sz="2200" dirty="0">
                <a:latin typeface="Arial" charset="0"/>
                <a:ea typeface="Arial" charset="0"/>
                <a:cs typeface="Arial" charset="0"/>
              </a:rPr>
              <a:t>Up to now, every Table Plan you’ve seen has included pre-written Sample tables. Why?</a:t>
            </a:r>
          </a:p>
          <a:p>
            <a:pPr marL="457200" indent="-457200" eaLnBrk="1" hangingPunct="1">
              <a:spcAft>
                <a:spcPts val="1800"/>
              </a:spcAft>
              <a:buClr>
                <a:srgbClr val="4C4C4C"/>
              </a:buClr>
              <a:buSzTx/>
            </a:pPr>
            <a:r>
              <a:rPr lang="en-US" sz="2200" dirty="0">
                <a:latin typeface="Arial" charset="0"/>
                <a:ea typeface="Arial" charset="0"/>
                <a:cs typeface="Arial" charset="0"/>
              </a:rPr>
              <a:t>Now it’s time for you to start choose these tables yourself! A good sample table has several qualities:</a:t>
            </a:r>
          </a:p>
          <a:p>
            <a:pPr marL="1200150" lvl="1" indent="-457200" eaLnBrk="1" hangingPunct="1">
              <a:spcAft>
                <a:spcPts val="600"/>
              </a:spcAft>
              <a:buClr>
                <a:srgbClr val="4C4C4C"/>
              </a:buClr>
              <a:buSzTx/>
            </a:pPr>
            <a:r>
              <a:rPr lang="en-US" sz="1600" dirty="0">
                <a:latin typeface="Arial" charset="0"/>
                <a:ea typeface="Arial" charset="0"/>
                <a:cs typeface="Arial" charset="0"/>
              </a:rPr>
              <a:t>Includes all </a:t>
            </a:r>
            <a:r>
              <a:rPr lang="en-US" sz="1600" u="sng" dirty="0">
                <a:latin typeface="Arial" charset="0"/>
                <a:ea typeface="Arial" charset="0"/>
                <a:cs typeface="Arial" charset="0"/>
              </a:rPr>
              <a:t>relevant </a:t>
            </a:r>
            <a:r>
              <a:rPr lang="en-US" sz="1600" dirty="0">
                <a:latin typeface="Arial" charset="0"/>
                <a:ea typeface="Arial" charset="0"/>
                <a:cs typeface="Arial" charset="0"/>
              </a:rPr>
              <a:t>columns</a:t>
            </a:r>
          </a:p>
          <a:p>
            <a:pPr marL="1200150" lvl="1" indent="-457200" eaLnBrk="1" hangingPunct="1">
              <a:spcAft>
                <a:spcPts val="600"/>
              </a:spcAft>
              <a:buClr>
                <a:srgbClr val="4C4C4C"/>
              </a:buClr>
              <a:buSzTx/>
            </a:pPr>
            <a:r>
              <a:rPr lang="en-US" sz="1600" dirty="0">
                <a:latin typeface="Arial" charset="0"/>
                <a:ea typeface="Arial" charset="0"/>
                <a:cs typeface="Arial" charset="0"/>
              </a:rPr>
              <a:t>Includes rows that will be filtered (both true and false)</a:t>
            </a:r>
          </a:p>
          <a:p>
            <a:pPr marL="1200150" lvl="1" indent="-457200" eaLnBrk="1" hangingPunct="1">
              <a:spcAft>
                <a:spcPts val="600"/>
              </a:spcAft>
              <a:buClr>
                <a:srgbClr val="4C4C4C"/>
              </a:buClr>
              <a:buSzTx/>
            </a:pPr>
            <a:r>
              <a:rPr lang="en-US" sz="1600" dirty="0">
                <a:latin typeface="Arial" charset="0"/>
                <a:ea typeface="Arial" charset="0"/>
                <a:cs typeface="Arial" charset="0"/>
              </a:rPr>
              <a:t>Includes enough rows to show random ordering</a:t>
            </a:r>
          </a:p>
          <a:p>
            <a:pPr marL="1200150" lvl="1" indent="-457200" eaLnBrk="1" hangingPunct="1">
              <a:spcAft>
                <a:spcPts val="600"/>
              </a:spcAft>
              <a:buClr>
                <a:srgbClr val="4C4C4C"/>
              </a:buClr>
              <a:buSzTx/>
            </a:pPr>
            <a:endParaRPr lang="en-US" sz="1600" dirty="0">
              <a:latin typeface="Arial" charset="0"/>
              <a:ea typeface="Arial" charset="0"/>
              <a:cs typeface="Arial" charset="0"/>
            </a:endParaRPr>
          </a:p>
          <a:p>
            <a:pPr marL="457200" indent="-457200" eaLnBrk="1" hangingPunct="1">
              <a:spcAft>
                <a:spcPts val="1800"/>
              </a:spcAft>
              <a:buClr>
                <a:srgbClr val="4C4C4C"/>
              </a:buClr>
              <a:buSzTx/>
            </a:pPr>
            <a:r>
              <a:rPr lang="en-US" sz="2000" dirty="0">
                <a:latin typeface="Arial" charset="0"/>
                <a:ea typeface="Arial" charset="0"/>
                <a:cs typeface="Arial" charset="0"/>
              </a:rPr>
              <a:t>The Austerity Problem</a:t>
            </a:r>
          </a:p>
          <a:p>
            <a:pPr marL="457200" indent="-457200" eaLnBrk="1" hangingPunct="1">
              <a:spcAft>
                <a:spcPts val="1800"/>
              </a:spcAft>
              <a:buClr>
                <a:srgbClr val="4C4C4C"/>
              </a:buClr>
              <a:buSzTx/>
            </a:pPr>
            <a:r>
              <a:rPr lang="en-US" sz="2000" dirty="0">
                <a:latin typeface="Arial" charset="0"/>
                <a:ea typeface="Arial" charset="0"/>
                <a:cs typeface="Arial" charset="0"/>
              </a:rPr>
              <a:t>Complete Page 22 &amp; 23</a:t>
            </a:r>
          </a:p>
        </p:txBody>
      </p:sp>
      <p:sp>
        <p:nvSpPr>
          <p:cNvPr id="2" name="Footer Placeholder 1"/>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75706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Austerity Problem</a:t>
            </a:r>
          </a:p>
        </p:txBody>
      </p:sp>
      <p:sp>
        <p:nvSpPr>
          <p:cNvPr id="6" name="Content Placeholder 5"/>
          <p:cNvSpPr>
            <a:spLocks noGrp="1"/>
          </p:cNvSpPr>
          <p:nvPr>
            <p:ph idx="1"/>
          </p:nvPr>
        </p:nvSpPr>
        <p:spPr/>
        <p:txBody>
          <a:bodyPr/>
          <a:lstStyle/>
          <a:p>
            <a:r>
              <a:rPr lang="en-US" sz="2400" dirty="0"/>
              <a:t>Austerity was based on recommendations from economists</a:t>
            </a:r>
          </a:p>
          <a:p>
            <a:endParaRPr lang="en-US" sz="2400" dirty="0"/>
          </a:p>
          <a:p>
            <a:r>
              <a:rPr lang="en-US" sz="2400" dirty="0"/>
              <a:t>Those economists created a giant Excel spreadsheet to analyze historical data</a:t>
            </a:r>
          </a:p>
          <a:p>
            <a:endParaRPr lang="en-US" sz="2400" dirty="0"/>
          </a:p>
          <a:p>
            <a:r>
              <a:rPr lang="en-US" sz="2400" dirty="0"/>
              <a:t>“Backed by millions of data points” sounds a lot more convincing than “backed by hundreds of data points”.</a:t>
            </a:r>
          </a:p>
          <a:p>
            <a:endParaRPr lang="en-US" sz="2400" dirty="0"/>
          </a:p>
          <a:p>
            <a:r>
              <a:rPr lang="en-US" sz="2400" dirty="0"/>
              <a:t>There was just one problem</a:t>
            </a:r>
            <a:r>
              <a:rPr lang="mr-IN" sz="2400" dirty="0"/>
              <a:t>…</a:t>
            </a:r>
            <a:endParaRPr lang="en-US" sz="24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6732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Project: Choose Your Dataset!</a:t>
            </a:r>
          </a:p>
        </p:txBody>
      </p:sp>
      <p:sp>
        <p:nvSpPr>
          <p:cNvPr id="4" name="Rectangle 3"/>
          <p:cNvSpPr>
            <a:spLocks noChangeArrowheads="1"/>
          </p:cNvSpPr>
          <p:nvPr/>
        </p:nvSpPr>
        <p:spPr bwMode="auto">
          <a:xfrm>
            <a:off x="533400" y="1819275"/>
            <a:ext cx="7620000" cy="440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Choose a dataset that interests you</a:t>
            </a:r>
          </a:p>
          <a:p>
            <a:pPr marL="1085850" lvl="1" indent="-342900" eaLnBrk="1" hangingPunct="1">
              <a:spcAft>
                <a:spcPts val="0"/>
              </a:spcAft>
              <a:buClr>
                <a:srgbClr val="4C4C4C"/>
              </a:buClr>
              <a:buSzTx/>
            </a:pPr>
            <a:r>
              <a:rPr lang="en-US" sz="2000" dirty="0">
                <a:latin typeface="Arial" charset="0"/>
                <a:ea typeface="Arial" charset="0"/>
                <a:cs typeface="Arial" charset="0"/>
              </a:rPr>
              <a:t>We’ll be adding more</a:t>
            </a:r>
          </a:p>
          <a:p>
            <a:pPr marL="1085850" lvl="1" indent="-342900" eaLnBrk="1" hangingPunct="1">
              <a:spcAft>
                <a:spcPts val="0"/>
              </a:spcAft>
              <a:buClr>
                <a:srgbClr val="4C4C4C"/>
              </a:buClr>
              <a:buSzTx/>
            </a:pPr>
            <a:r>
              <a:rPr lang="en-US" sz="2000" dirty="0">
                <a:latin typeface="Arial" charset="0"/>
                <a:ea typeface="Arial" charset="0"/>
                <a:cs typeface="Arial" charset="0"/>
              </a:rPr>
              <a:t>You can find your own (</a:t>
            </a:r>
            <a:r>
              <a:rPr lang="en-US" sz="2000" dirty="0" err="1">
                <a:latin typeface="Arial" charset="0"/>
                <a:ea typeface="Arial" charset="0"/>
                <a:cs typeface="Arial" charset="0"/>
              </a:rPr>
              <a:t>data.gov</a:t>
            </a:r>
            <a:r>
              <a:rPr lang="en-US" sz="2000" dirty="0">
                <a:latin typeface="Arial" charset="0"/>
                <a:ea typeface="Arial" charset="0"/>
                <a:cs typeface="Arial" charset="0"/>
              </a:rPr>
              <a:t>, google, and other sources)</a:t>
            </a:r>
          </a:p>
          <a:p>
            <a:pPr marL="1085850" lvl="1" indent="-342900" eaLnBrk="1" hangingPunct="1">
              <a:spcAft>
                <a:spcPts val="0"/>
              </a:spcAft>
              <a:buClr>
                <a:srgbClr val="4C4C4C"/>
              </a:buClr>
              <a:buSzTx/>
            </a:pPr>
            <a:r>
              <a:rPr lang="en-US" sz="2000" dirty="0">
                <a:latin typeface="Arial" charset="0"/>
                <a:ea typeface="Arial" charset="0"/>
                <a:cs typeface="Arial" charset="0"/>
              </a:rPr>
              <a:t>You can collect your own using Google forms!</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dirty="0">
                <a:latin typeface="Arial" charset="0"/>
                <a:ea typeface="Arial" charset="0"/>
                <a:cs typeface="Arial" charset="0"/>
              </a:rPr>
              <a:t>Click “Save a Copy”. Use </a:t>
            </a:r>
            <a:r>
              <a:rPr lang="en-US" sz="2400" dirty="0">
                <a:latin typeface="Courier" pitchFamily="2" charset="0"/>
                <a:ea typeface="Arial" charset="0"/>
                <a:cs typeface="Arial" charset="0"/>
              </a:rPr>
              <a:t>.row-n</a:t>
            </a:r>
            <a:r>
              <a:rPr lang="en-US" sz="2400" dirty="0">
                <a:latin typeface="Arial" charset="0"/>
                <a:ea typeface="Arial" charset="0"/>
                <a:cs typeface="Arial" charset="0"/>
              </a:rPr>
              <a:t> to define </a:t>
            </a:r>
            <a:r>
              <a:rPr lang="en-US" sz="2400" i="1" dirty="0">
                <a:latin typeface="Arial" charset="0"/>
                <a:ea typeface="Arial" charset="0"/>
                <a:cs typeface="Arial" charset="0"/>
              </a:rPr>
              <a:t>at least two sample rows</a:t>
            </a:r>
            <a:r>
              <a:rPr lang="en-US" sz="2400" dirty="0">
                <a:latin typeface="Arial" charset="0"/>
                <a:ea typeface="Arial" charset="0"/>
                <a:cs typeface="Arial" charset="0"/>
              </a:rPr>
              <a:t>. Be sure to use reasonable variable names!</a:t>
            </a:r>
          </a:p>
          <a:p>
            <a:pPr marL="342900" indent="-342900" eaLnBrk="1" hangingPunct="1">
              <a:spcAft>
                <a:spcPts val="1800"/>
              </a:spcAft>
              <a:buClr>
                <a:srgbClr val="4C4C4C"/>
              </a:buClr>
              <a:buSzTx/>
            </a:pPr>
            <a:r>
              <a:rPr lang="en-US" sz="2400" dirty="0">
                <a:latin typeface="Arial" charset="0"/>
                <a:ea typeface="Arial" charset="0"/>
                <a:cs typeface="Arial" charset="0"/>
              </a:rPr>
              <a:t>Complete Page 24 &amp; 25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29767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Use the Design Recipe</a:t>
            </a:r>
          </a:p>
        </p:txBody>
      </p:sp>
      <p:sp>
        <p:nvSpPr>
          <p:cNvPr id="4" name="Rectangle 3"/>
          <p:cNvSpPr>
            <a:spLocks noChangeArrowheads="1"/>
          </p:cNvSpPr>
          <p:nvPr/>
        </p:nvSpPr>
        <p:spPr bwMode="auto">
          <a:xfrm>
            <a:off x="533400" y="1819275"/>
            <a:ext cx="7620000"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You as you did for the Animals dataset, define some functions to let you filter and build-columns for </a:t>
            </a:r>
            <a:r>
              <a:rPr lang="en-US" sz="2400" i="1" dirty="0">
                <a:latin typeface="Arial" charset="0"/>
                <a:ea typeface="Arial" charset="0"/>
                <a:cs typeface="Arial" charset="0"/>
              </a:rPr>
              <a:t>your</a:t>
            </a:r>
            <a:r>
              <a:rPr lang="en-US" sz="2400" dirty="0">
                <a:latin typeface="Arial" charset="0"/>
                <a:ea typeface="Arial" charset="0"/>
                <a:cs typeface="Arial" charset="0"/>
              </a:rPr>
              <a:t> dataset!</a:t>
            </a:r>
          </a:p>
          <a:p>
            <a:pPr marL="342900" indent="-342900" eaLnBrk="1" hangingPunct="1">
              <a:spcAft>
                <a:spcPts val="0"/>
              </a:spcAft>
              <a:buClr>
                <a:srgbClr val="4C4C4C"/>
              </a:buClr>
              <a:buSzTx/>
            </a:pPr>
            <a:r>
              <a:rPr lang="en-US" sz="2400" dirty="0">
                <a:latin typeface="Arial" charset="0"/>
                <a:ea typeface="Arial" charset="0"/>
                <a:cs typeface="Arial" charset="0"/>
              </a:rPr>
              <a:t>Complete Pages 26 &amp; 27</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77140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Quantity Charts in Your Dataset</a:t>
            </a:r>
          </a:p>
        </p:txBody>
      </p:sp>
      <p:sp>
        <p:nvSpPr>
          <p:cNvPr id="4" name="Rectangle 3"/>
          <p:cNvSpPr>
            <a:spLocks noChangeArrowheads="1"/>
          </p:cNvSpPr>
          <p:nvPr/>
        </p:nvSpPr>
        <p:spPr bwMode="auto">
          <a:xfrm>
            <a:off x="533400" y="1819275"/>
            <a:ext cx="7620000" cy="260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0"/>
              </a:spcAft>
              <a:buClr>
                <a:srgbClr val="4C4C4C"/>
              </a:buClr>
              <a:buSzTx/>
            </a:pPr>
            <a:r>
              <a:rPr lang="en-US" sz="2400" dirty="0">
                <a:latin typeface="Arial" charset="0"/>
                <a:ea typeface="Arial" charset="0"/>
                <a:cs typeface="Arial" charset="0"/>
              </a:rPr>
              <a:t>Make at least one Pie Chart and one Bar Chart for columns in your dataset</a:t>
            </a:r>
          </a:p>
          <a:p>
            <a:pPr marL="342900" indent="-342900" eaLnBrk="1" hangingPunct="1">
              <a:spcAft>
                <a:spcPts val="0"/>
              </a:spcAft>
              <a:buClr>
                <a:srgbClr val="4C4C4C"/>
              </a:buClr>
              <a:buSzTx/>
            </a:pPr>
            <a:endParaRPr lang="en-US" sz="2400" dirty="0">
              <a:latin typeface="Arial" charset="0"/>
              <a:ea typeface="Arial" charset="0"/>
              <a:cs typeface="Arial" charset="0"/>
            </a:endParaRPr>
          </a:p>
          <a:p>
            <a:pPr marL="342900" indent="-342900" eaLnBrk="1" hangingPunct="1">
              <a:spcAft>
                <a:spcPts val="0"/>
              </a:spcAft>
              <a:buClr>
                <a:srgbClr val="4C4C4C"/>
              </a:buClr>
              <a:buSzTx/>
            </a:pPr>
            <a:r>
              <a:rPr lang="en-US" sz="2400" dirty="0">
                <a:latin typeface="Arial" charset="0"/>
                <a:ea typeface="Arial" charset="0"/>
                <a:cs typeface="Arial" charset="0"/>
              </a:rPr>
              <a:t>What do you </a:t>
            </a:r>
            <a:r>
              <a:rPr lang="en-US" sz="2400" b="1" dirty="0">
                <a:latin typeface="Arial" charset="0"/>
                <a:ea typeface="Arial" charset="0"/>
                <a:cs typeface="Arial" charset="0"/>
              </a:rPr>
              <a:t>Notice? </a:t>
            </a:r>
            <a:r>
              <a:rPr lang="en-US" sz="2400" dirty="0">
                <a:latin typeface="Arial" charset="0"/>
                <a:ea typeface="Arial" charset="0"/>
                <a:cs typeface="Arial" charset="0"/>
              </a:rPr>
              <a:t>What do you </a:t>
            </a:r>
            <a:r>
              <a:rPr lang="en-US" sz="2400" b="1" dirty="0">
                <a:latin typeface="Arial" charset="0"/>
                <a:ea typeface="Arial" charset="0"/>
                <a:cs typeface="Arial" charset="0"/>
              </a:rPr>
              <a:t>Wonder?</a:t>
            </a:r>
          </a:p>
          <a:p>
            <a:pPr marL="342900" indent="-342900" eaLnBrk="1" hangingPunct="1">
              <a:spcAft>
                <a:spcPts val="0"/>
              </a:spcAft>
              <a:buClr>
                <a:srgbClr val="4C4C4C"/>
              </a:buClr>
              <a:buSzTx/>
            </a:pPr>
            <a:endParaRPr lang="en-US" sz="2400" dirty="0">
              <a:latin typeface="Arial" charset="0"/>
              <a:ea typeface="Arial" charset="0"/>
              <a:cs typeface="Arial" charset="0"/>
            </a:endParaRPr>
          </a:p>
          <a:p>
            <a:pPr marL="342900" indent="-342900" eaLnBrk="1" hangingPunct="1">
              <a:spcAft>
                <a:spcPts val="0"/>
              </a:spcAft>
              <a:buClr>
                <a:srgbClr val="4C4C4C"/>
              </a:buClr>
              <a:buSzTx/>
            </a:pPr>
            <a:r>
              <a:rPr lang="en-US" sz="2400" dirty="0">
                <a:latin typeface="Arial" charset="0"/>
                <a:ea typeface="Arial" charset="0"/>
                <a:cs typeface="Arial" charset="0"/>
              </a:rPr>
              <a:t>Write your findings on Page 28</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70003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06AB-EA98-794B-B4E1-63DEE11AB7C0}"/>
              </a:ext>
            </a:extLst>
          </p:cNvPr>
          <p:cNvSpPr>
            <a:spLocks noGrp="1"/>
          </p:cNvSpPr>
          <p:nvPr>
            <p:ph type="title"/>
          </p:nvPr>
        </p:nvSpPr>
        <p:spPr/>
        <p:txBody>
          <a:bodyPr/>
          <a:lstStyle/>
          <a:p>
            <a:r>
              <a:rPr lang="en-US" dirty="0"/>
              <a:t>Unit 5</a:t>
            </a:r>
          </a:p>
        </p:txBody>
      </p:sp>
    </p:spTree>
    <p:extLst>
      <p:ext uri="{BB962C8B-B14F-4D97-AF65-F5344CB8AC3E}">
        <p14:creationId xmlns:p14="http://schemas.microsoft.com/office/powerpoint/2010/main" val="17798442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think?</a:t>
            </a:r>
          </a:p>
        </p:txBody>
      </p:sp>
      <p:sp>
        <p:nvSpPr>
          <p:cNvPr id="3" name="Content Placeholder 2"/>
          <p:cNvSpPr>
            <a:spLocks noGrp="1"/>
          </p:cNvSpPr>
          <p:nvPr>
            <p:ph idx="1"/>
          </p:nvPr>
        </p:nvSpPr>
        <p:spPr>
          <a:xfrm>
            <a:off x="2057400" y="1219200"/>
            <a:ext cx="6934200" cy="5029200"/>
          </a:xfrm>
        </p:spPr>
        <p:txBody>
          <a:bodyPr/>
          <a:lstStyle/>
          <a:p>
            <a:pPr marL="0" indent="0" algn="r">
              <a:buNone/>
            </a:pPr>
            <a:r>
              <a:rPr lang="en-US" sz="3200" b="1" dirty="0"/>
              <a:t>According to the Animal Shelter Bureau, the average pet waits 5.8 weeks to be adopted.</a:t>
            </a:r>
          </a:p>
          <a:p>
            <a:pPr algn="r"/>
            <a:endParaRPr lang="en-US" dirty="0"/>
          </a:p>
          <a:p>
            <a:pPr marL="0" indent="0" algn="r">
              <a:buNone/>
            </a:pPr>
            <a:r>
              <a:rPr lang="en-US" sz="2400" i="1" dirty="0"/>
              <a:t>Does that mean most pets wait more than a month homes to find? Why or why not?</a:t>
            </a:r>
          </a:p>
          <a:p>
            <a:pPr marL="0" indent="0" algn="r">
              <a:buNone/>
            </a:pPr>
            <a:endParaRPr lang="en-US" i="1" dirty="0"/>
          </a:p>
          <a:p>
            <a:pPr marL="0" indent="0" algn="r">
              <a:buNone/>
            </a:pPr>
            <a:endParaRPr lang="en-US" i="1" dirty="0"/>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What kind of question is this?</a:t>
            </a:r>
          </a:p>
          <a:p>
            <a:pPr marL="0" indent="0" algn="r" eaLnBrk="1" hangingPunct="1">
              <a:spcBef>
                <a:spcPts val="0"/>
              </a:spcBef>
              <a:spcAft>
                <a:spcPts val="600"/>
              </a:spcAft>
              <a:buClr>
                <a:srgbClr val="4C4C4C"/>
              </a:buClr>
              <a:buSzTx/>
              <a:buNone/>
            </a:pPr>
            <a:r>
              <a:rPr lang="en-US" sz="2200" dirty="0">
                <a:latin typeface="Arial" panose="020B0604020202020204" pitchFamily="34" charset="0"/>
                <a:cs typeface="Arial" panose="020B0604020202020204" pitchFamily="34" charset="0"/>
              </a:rPr>
              <a:t>Open the </a:t>
            </a:r>
            <a:r>
              <a:rPr lang="en-US" sz="2200" dirty="0">
                <a:latin typeface="Arial" panose="020B0604020202020204" pitchFamily="34" charset="0"/>
                <a:cs typeface="Arial" panose="020B0604020202020204" pitchFamily="34" charset="0"/>
                <a:hlinkClick r:id="rId2"/>
              </a:rPr>
              <a:t>Animals w/Functions File</a:t>
            </a:r>
            <a:endParaRPr lang="en-US" sz="2200" dirty="0">
              <a:latin typeface="Arial" panose="020B0604020202020204" pitchFamily="34" charset="0"/>
              <a:cs typeface="Arial" panose="020B0604020202020204" pitchFamily="34" charset="0"/>
            </a:endParaRPr>
          </a:p>
          <a:p>
            <a:pPr marL="0" indent="0" algn="r" eaLnBrk="1" hangingPunct="1">
              <a:spcBef>
                <a:spcPts val="0"/>
              </a:spcBef>
              <a:spcAft>
                <a:spcPts val="600"/>
              </a:spcAft>
              <a:buClr>
                <a:srgbClr val="4C4C4C"/>
              </a:buClr>
              <a:buSzTx/>
              <a:buNone/>
            </a:pPr>
            <a:r>
              <a:rPr lang="en-US" sz="2200" dirty="0"/>
              <a:t>Summarizing columns (GPA, Credit Score</a:t>
            </a:r>
            <a:r>
              <a:rPr lang="mr-IN" sz="2200" dirty="0"/>
              <a:t>…</a:t>
            </a:r>
            <a:r>
              <a:rPr lang="en-US" sz="2200" dirty="0"/>
              <a:t>)</a:t>
            </a:r>
          </a:p>
          <a:p>
            <a:pPr marL="0" indent="0" algn="r">
              <a:buNone/>
            </a:pPr>
            <a:endParaRPr lang="en-US" i="1" dirty="0"/>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a:extLst>
              <a:ext uri="{FF2B5EF4-FFF2-40B4-BE49-F238E27FC236}">
                <a16:creationId xmlns:a16="http://schemas.microsoft.com/office/drawing/2014/main" id="{4E2E2F68-5E2B-224E-BFA7-2A119B56EE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732178"/>
            <a:ext cx="4246773" cy="3830422"/>
          </a:xfrm>
          <a:prstGeom prst="rect">
            <a:avLst/>
          </a:prstGeom>
        </p:spPr>
      </p:pic>
    </p:spTree>
    <p:extLst>
      <p:ext uri="{BB962C8B-B14F-4D97-AF65-F5344CB8AC3E}">
        <p14:creationId xmlns:p14="http://schemas.microsoft.com/office/powerpoint/2010/main" val="3051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Mean</a:t>
            </a:r>
            <a:r>
              <a:rPr lang="en-US" sz="2100" dirty="0">
                <a:latin typeface="Arial" charset="0"/>
                <a:ea typeface="Arial" charset="0"/>
                <a:cs typeface="Arial" charset="0"/>
              </a:rPr>
              <a:t> is the Sum, divided by the Length of the list.</a:t>
            </a:r>
          </a:p>
          <a:p>
            <a:pPr marL="342900" indent="-342900" eaLnBrk="1" hangingPunct="1">
              <a:spcBef>
                <a:spcPts val="0"/>
              </a:spcBef>
              <a:spcAft>
                <a:spcPts val="12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200"/>
              </a:spcAft>
              <a:buClr>
                <a:srgbClr val="4C4C4C"/>
              </a:buClr>
              <a:buSzTx/>
            </a:pPr>
            <a:endParaRPr lang="en-US" sz="2100" dirty="0">
              <a:latin typeface="Arial" charset="0"/>
              <a:ea typeface="Arial" charset="0"/>
              <a:cs typeface="Arial" charset="0"/>
            </a:endParaRPr>
          </a:p>
          <a:p>
            <a:pPr marL="342900" indent="-342900" eaLnBrk="1" hangingPunct="1">
              <a:spcBef>
                <a:spcPts val="0"/>
              </a:spcBef>
              <a:spcAft>
                <a:spcPts val="1200"/>
              </a:spcAft>
              <a:buClr>
                <a:srgbClr val="4C4C4C"/>
              </a:buClr>
              <a:buSzTx/>
            </a:pPr>
            <a:r>
              <a:rPr lang="en-US" sz="2100" dirty="0" err="1">
                <a:latin typeface="Arial" charset="0"/>
                <a:ea typeface="Arial" charset="0"/>
                <a:cs typeface="Arial" charset="0"/>
              </a:rPr>
              <a:t>Pyret</a:t>
            </a:r>
            <a:r>
              <a:rPr lang="en-US" sz="2100" dirty="0">
                <a:latin typeface="Arial" charset="0"/>
                <a:ea typeface="Arial" charset="0"/>
                <a:cs typeface="Arial" charset="0"/>
              </a:rPr>
              <a:t> has a </a:t>
            </a:r>
            <a:r>
              <a:rPr lang="en-US" sz="2100" dirty="0">
                <a:latin typeface="Courier New" charset="0"/>
                <a:ea typeface="Courier New" charset="0"/>
                <a:cs typeface="Courier New" charset="0"/>
              </a:rPr>
              <a:t>mean</a:t>
            </a:r>
            <a:r>
              <a:rPr lang="en-US" sz="2100" dirty="0">
                <a:latin typeface="Arial" charset="0"/>
                <a:ea typeface="Arial" charset="0"/>
                <a:cs typeface="Arial" charset="0"/>
              </a:rPr>
              <a:t> function for tables!</a:t>
            </a:r>
          </a:p>
          <a:p>
            <a:pPr eaLnBrk="1" hangingPunct="1">
              <a:spcBef>
                <a:spcPts val="0"/>
              </a:spcBef>
              <a:spcAft>
                <a:spcPts val="0"/>
              </a:spcAft>
              <a:buClr>
                <a:srgbClr val="4C4C4C"/>
              </a:buClr>
              <a:buSzTx/>
              <a:buNone/>
            </a:pPr>
            <a:r>
              <a:rPr lang="en-US" sz="2100" dirty="0">
                <a:solidFill>
                  <a:schemeClr val="accent1"/>
                </a:solidFill>
                <a:latin typeface="Courier New" charset="0"/>
                <a:ea typeface="Courier New" charset="0"/>
                <a:cs typeface="Courier New" charset="0"/>
              </a:rPr>
              <a:t># mean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8910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Median</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93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Median</a:t>
            </a:r>
            <a:r>
              <a:rPr lang="en-US" sz="2100" dirty="0">
                <a:latin typeface="Arial" charset="0"/>
                <a:ea typeface="Arial" charset="0"/>
                <a:cs typeface="Arial" charset="0"/>
              </a:rPr>
              <a:t> is the “middle” value of a sorted list of numbers </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a:t>
            </a:r>
            <a:r>
              <a:rPr lang="en-US" sz="2100" dirty="0">
                <a:latin typeface="Arial" charset="0"/>
                <a:ea typeface="Arial" charset="0"/>
                <a:cs typeface="Arial" charset="0"/>
              </a:rPr>
              <a:t>?</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If there is no “middle”, take the mean of the “middle two”</a:t>
            </a:r>
          </a:p>
          <a:p>
            <a:pPr marL="342900" indent="-342900" eaLnBrk="1" hangingPunct="1">
              <a:spcBef>
                <a:spcPts val="0"/>
              </a:spcBef>
              <a:spcAft>
                <a:spcPts val="1800"/>
              </a:spcAft>
              <a:buClr>
                <a:srgbClr val="4C4C4C"/>
              </a:buClr>
              <a:buSzTx/>
            </a:pPr>
            <a:r>
              <a:rPr lang="en-US" sz="2100" dirty="0">
                <a:latin typeface="Arial" charset="0"/>
                <a:ea typeface="Arial" charset="0"/>
                <a:cs typeface="Arial" charset="0"/>
              </a:rPr>
              <a:t>What is the mean of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median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Number</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median(animals-table,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31</a:t>
            </a:r>
          </a:p>
          <a:p>
            <a:pPr marL="328613" lvl="1" indent="-328613" eaLnBrk="1" hangingPunct="1">
              <a:spcBef>
                <a:spcPts val="0"/>
              </a:spcBef>
              <a:spcAft>
                <a:spcPts val="600"/>
              </a:spcAft>
              <a:buClr>
                <a:srgbClr val="4C4C4C"/>
              </a:buClr>
              <a:buSzTx/>
              <a:buNone/>
            </a:pPr>
            <a:endParaRPr lang="en-US" sz="2100" dirty="0">
              <a:solidFill>
                <a:schemeClr val="accent1"/>
              </a:solidFill>
              <a:latin typeface="Courier New" charset="0"/>
              <a:ea typeface="Courier New" charset="0"/>
              <a:cs typeface="Courier New" charset="0"/>
              <a:sym typeface="Wingdings"/>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22432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Modes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28800"/>
            <a:ext cx="8610600" cy="457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100" dirty="0">
                <a:latin typeface="Arial" charset="0"/>
                <a:ea typeface="Arial" charset="0"/>
                <a:cs typeface="Arial" charset="0"/>
              </a:rPr>
              <a:t>The </a:t>
            </a:r>
            <a:r>
              <a:rPr lang="en-US" sz="2100" i="1" dirty="0">
                <a:latin typeface="Arial" charset="0"/>
                <a:ea typeface="Arial" charset="0"/>
                <a:cs typeface="Arial" charset="0"/>
              </a:rPr>
              <a:t>Modes </a:t>
            </a:r>
            <a:r>
              <a:rPr lang="en-US" sz="2100" dirty="0">
                <a:latin typeface="Arial" charset="0"/>
                <a:ea typeface="Arial" charset="0"/>
                <a:cs typeface="Arial" charset="0"/>
              </a:rPr>
              <a:t>are the “most repeated” value in a list of numbers </a:t>
            </a:r>
          </a:p>
          <a:p>
            <a:pPr marL="342900" indent="-342900" eaLnBrk="1" hangingPunct="1">
              <a:spcAft>
                <a:spcPts val="1800"/>
              </a:spcAft>
              <a:buClr>
                <a:srgbClr val="4C4C4C"/>
              </a:buClr>
              <a:buSzTx/>
            </a:pPr>
            <a:r>
              <a:rPr lang="en-US" sz="2100" dirty="0">
                <a:latin typeface="Arial" charset="0"/>
                <a:ea typeface="Arial" charset="0"/>
                <a:cs typeface="Arial" charset="0"/>
              </a:rPr>
              <a:t>What are the modes of   </a:t>
            </a:r>
            <a:r>
              <a:rPr lang="en-US" sz="2100" dirty="0">
                <a:solidFill>
                  <a:schemeClr val="accent1"/>
                </a:solidFill>
                <a:latin typeface="Arial" charset="0"/>
                <a:ea typeface="Arial" charset="0"/>
                <a:cs typeface="Arial" charset="0"/>
              </a:rPr>
              <a:t>5, 2, 3, 3, 1, 4</a:t>
            </a:r>
            <a:r>
              <a:rPr lang="en-US" sz="2100" dirty="0">
                <a:latin typeface="Arial" charset="0"/>
                <a:ea typeface="Arial" charset="0"/>
                <a:cs typeface="Arial" charset="0"/>
              </a:rPr>
              <a:t>?</a:t>
            </a: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more multiple modes: </a:t>
            </a:r>
            <a:r>
              <a:rPr lang="en-US" sz="2100" dirty="0">
                <a:solidFill>
                  <a:schemeClr val="accent1"/>
                </a:solidFill>
                <a:latin typeface="Arial" charset="0"/>
                <a:ea typeface="Arial" charset="0"/>
                <a:cs typeface="Arial" charset="0"/>
              </a:rPr>
              <a:t>5, 2, 3, 3, 1, 4, 6, 5</a:t>
            </a:r>
            <a:endParaRPr lang="en-US" sz="2100" dirty="0">
              <a:latin typeface="Arial" charset="0"/>
              <a:ea typeface="Arial" charset="0"/>
              <a:cs typeface="Arial" charset="0"/>
            </a:endParaRPr>
          </a:p>
          <a:p>
            <a:pPr marL="342900" indent="-342900" eaLnBrk="1" hangingPunct="1">
              <a:spcAft>
                <a:spcPts val="1800"/>
              </a:spcAft>
              <a:buClr>
                <a:srgbClr val="4C4C4C"/>
              </a:buClr>
              <a:buSzTx/>
            </a:pPr>
            <a:r>
              <a:rPr lang="en-US" sz="2100" dirty="0">
                <a:latin typeface="Arial" charset="0"/>
                <a:ea typeface="Arial" charset="0"/>
                <a:cs typeface="Arial" charset="0"/>
              </a:rPr>
              <a:t>There can be </a:t>
            </a:r>
            <a:r>
              <a:rPr lang="en-US" sz="2100" b="1" dirty="0">
                <a:latin typeface="Arial" charset="0"/>
                <a:ea typeface="Arial" charset="0"/>
                <a:cs typeface="Arial" charset="0"/>
              </a:rPr>
              <a:t>no modes: </a:t>
            </a:r>
            <a:r>
              <a:rPr lang="en-US" sz="2100" dirty="0">
                <a:solidFill>
                  <a:schemeClr val="accent1"/>
                </a:solidFill>
                <a:latin typeface="Arial" charset="0"/>
                <a:ea typeface="Arial" charset="0"/>
                <a:cs typeface="Arial" charset="0"/>
              </a:rPr>
              <a:t>5, 2, 3, 1, 4, 6</a:t>
            </a:r>
            <a:r>
              <a:rPr lang="en-US" sz="2100" dirty="0">
                <a:latin typeface="Arial" charset="0"/>
                <a:ea typeface="Arial" charset="0"/>
                <a:cs typeface="Arial" charset="0"/>
              </a:rPr>
              <a:t>?</a:t>
            </a:r>
          </a:p>
          <a:p>
            <a:pPr eaLnBrk="1" hangingPunct="1">
              <a:spcBef>
                <a:spcPts val="0"/>
              </a:spcBef>
              <a:spcAft>
                <a:spcPts val="1800"/>
              </a:spcAft>
              <a:buClr>
                <a:srgbClr val="4C4C4C"/>
              </a:buClr>
              <a:buSzTx/>
              <a:buNone/>
            </a:pPr>
            <a:endParaRPr lang="en-US" sz="2100" dirty="0">
              <a:solidFill>
                <a:schemeClr val="accent1"/>
              </a:solidFill>
              <a:latin typeface="Courier New" charset="0"/>
              <a:ea typeface="Courier New" charset="0"/>
              <a:cs typeface="Courier New" charset="0"/>
            </a:endParaRPr>
          </a:p>
          <a:p>
            <a:pPr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rPr>
              <a:t># modes</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Table, col </a:t>
            </a:r>
            <a:r>
              <a:rPr lang="en-US" sz="2100" kern="600" spc="-300" dirty="0">
                <a:solidFill>
                  <a:schemeClr val="accent1"/>
                </a:solidFill>
                <a:latin typeface="Courier New" charset="0"/>
                <a:ea typeface="Courier New" charset="0"/>
                <a:cs typeface="Courier New" charset="0"/>
              </a:rPr>
              <a:t>::</a:t>
            </a:r>
            <a:r>
              <a:rPr lang="en-US" sz="2100" dirty="0">
                <a:solidFill>
                  <a:schemeClr val="accent1"/>
                </a:solidFill>
                <a:latin typeface="Courier New" charset="0"/>
                <a:ea typeface="Courier New" charset="0"/>
                <a:cs typeface="Courier New" charset="0"/>
              </a:rPr>
              <a:t> String) </a:t>
            </a:r>
            <a:r>
              <a:rPr lang="en-US" sz="2100" dirty="0">
                <a:solidFill>
                  <a:schemeClr val="accent1"/>
                </a:solidFill>
                <a:latin typeface="Courier New" charset="0"/>
                <a:ea typeface="Courier New" charset="0"/>
                <a:cs typeface="Courier New" charset="0"/>
                <a:sym typeface="Wingdings"/>
              </a:rPr>
              <a:t> </a:t>
            </a:r>
            <a:r>
              <a:rPr lang="en-US" sz="2100" b="1" dirty="0">
                <a:solidFill>
                  <a:schemeClr val="accent1"/>
                </a:solidFill>
                <a:latin typeface="Courier New" charset="0"/>
                <a:ea typeface="Courier New" charset="0"/>
                <a:cs typeface="Courier New" charset="0"/>
                <a:sym typeface="Wingdings"/>
              </a:rPr>
              <a:t>List&lt;Number&gt;</a:t>
            </a:r>
          </a:p>
          <a:p>
            <a:pPr marL="328613" lvl="1" indent="-328613" eaLnBrk="1" hangingPunct="1">
              <a:spcBef>
                <a:spcPts val="0"/>
              </a:spcBef>
              <a:spcAft>
                <a:spcPts val="600"/>
              </a:spcAft>
              <a:buClr>
                <a:srgbClr val="4C4C4C"/>
              </a:buClr>
              <a:buSzTx/>
              <a:buNone/>
            </a:pPr>
            <a:r>
              <a:rPr lang="en-US" sz="2100" dirty="0">
                <a:solidFill>
                  <a:schemeClr val="accent1"/>
                </a:solidFill>
                <a:latin typeface="Courier New" charset="0"/>
                <a:ea typeface="Courier New" charset="0"/>
                <a:cs typeface="Courier New" charset="0"/>
                <a:sym typeface="Wingdings"/>
              </a:rPr>
              <a:t>modes(animals-table, “weeks”)</a:t>
            </a:r>
          </a:p>
          <a:p>
            <a:pPr marL="328613" lvl="1" indent="-328613" eaLnBrk="1" hangingPunct="1">
              <a:spcBef>
                <a:spcPts val="0"/>
              </a:spcBef>
              <a:spcAft>
                <a:spcPts val="600"/>
              </a:spcAft>
              <a:buClr>
                <a:srgbClr val="4C4C4C"/>
              </a:buClr>
              <a:buSzTx/>
              <a:buNone/>
            </a:pPr>
            <a:endParaRPr lang="en-US" sz="2100" dirty="0">
              <a:latin typeface="Arial" charset="0"/>
              <a:ea typeface="Arial" charset="0"/>
              <a:cs typeface="Arial" charset="0"/>
            </a:endParaRPr>
          </a:p>
          <a:p>
            <a:pPr marL="342900" lvl="1" indent="-342900" eaLnBrk="1" hangingPunct="1">
              <a:spcBef>
                <a:spcPts val="0"/>
              </a:spcBef>
              <a:spcAft>
                <a:spcPts val="600"/>
              </a:spcAft>
              <a:buClr>
                <a:srgbClr val="4C4C4C"/>
              </a:buClr>
              <a:buSzTx/>
            </a:pPr>
            <a:r>
              <a:rPr lang="en-US" sz="2100" dirty="0">
                <a:latin typeface="Arial" charset="0"/>
                <a:ea typeface="Arial" charset="0"/>
                <a:cs typeface="Arial" charset="0"/>
              </a:rPr>
              <a:t>Write your answer on Page 31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9947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measure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55708"/>
            <a:ext cx="8839200"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60363" indent="-342900">
              <a:buClr>
                <a:schemeClr val="bg1"/>
              </a:buClr>
              <a:tabLst>
                <a:tab pos="1655763" algn="l"/>
                <a:tab pos="2227263" algn="l"/>
                <a:tab pos="4746625" algn="l"/>
              </a:tabLst>
            </a:pPr>
            <a:r>
              <a:rPr lang="en-US" sz="2200" dirty="0"/>
              <a:t>Imagine that a math teacher is tracking their students’ grades. Here are the students’ grades on the first test.</a:t>
            </a:r>
          </a:p>
          <a:p>
            <a:r>
              <a:rPr lang="en-US" sz="2400" dirty="0"/>
              <a:t> </a:t>
            </a:r>
          </a:p>
          <a:p>
            <a:r>
              <a:rPr lang="en-US" sz="2200" dirty="0">
                <a:latin typeface="Courier New" charset="0"/>
                <a:ea typeface="Courier New" charset="0"/>
                <a:cs typeface="Courier New" charset="0"/>
              </a:rPr>
              <a:t>grade-list = [list: 68, 64, 62, 100, 100, 68, 67] </a:t>
            </a:r>
          </a:p>
          <a:p>
            <a:pPr fontAlgn="ctr"/>
            <a:endParaRPr lang="en-US" sz="2400" dirty="0"/>
          </a:p>
          <a:p>
            <a:pPr marL="344488" indent="-327025" fontAlgn="ctr">
              <a:buClr>
                <a:schemeClr val="bg1"/>
              </a:buClr>
              <a:tabLst>
                <a:tab pos="1655763" algn="l"/>
                <a:tab pos="2227263" algn="l"/>
                <a:tab pos="4746625" algn="l"/>
              </a:tabLst>
            </a:pPr>
            <a:r>
              <a:rPr lang="en-US" sz="2200" dirty="0"/>
              <a:t>Which measure gives the best indication of how the class did?</a:t>
            </a:r>
          </a:p>
          <a:p>
            <a:pPr lvl="1" fontAlgn="ctr"/>
            <a:r>
              <a:rPr lang="en-US" sz="2000" dirty="0"/>
              <a:t>mean: 75.57</a:t>
            </a:r>
          </a:p>
          <a:p>
            <a:pPr lvl="1" fontAlgn="ctr"/>
            <a:r>
              <a:rPr lang="en-US" sz="2000" dirty="0"/>
              <a:t>median: 68</a:t>
            </a:r>
          </a:p>
          <a:p>
            <a:pPr lvl="1" fontAlgn="ctr"/>
            <a:r>
              <a:rPr lang="en-US" sz="2000" dirty="0"/>
              <a:t>mode: 69</a:t>
            </a:r>
          </a:p>
          <a:p>
            <a:pPr lvl="1" fontAlgn="ctr"/>
            <a:endParaRPr lang="en-US" sz="2000" dirty="0"/>
          </a:p>
          <a:p>
            <a:pPr marL="344488" indent="-344488" fontAlgn="ctr">
              <a:buClr>
                <a:schemeClr val="bg1"/>
              </a:buClr>
            </a:pPr>
            <a:r>
              <a:rPr lang="en-US" sz="2200" dirty="0"/>
              <a:t>Outliers</a:t>
            </a:r>
          </a:p>
          <a:p>
            <a:pPr lvl="1" fontAlgn="ctr"/>
            <a:endParaRPr lang="en-US" sz="20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9846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What do you think?</a:t>
            </a:r>
          </a:p>
        </p:txBody>
      </p:sp>
      <p:sp>
        <p:nvSpPr>
          <p:cNvPr id="4" name="Rectangle 3"/>
          <p:cNvSpPr>
            <a:spLocks noChangeArrowheads="1"/>
          </p:cNvSpPr>
          <p:nvPr/>
        </p:nvSpPr>
        <p:spPr bwMode="auto">
          <a:xfrm>
            <a:off x="304800" y="1752600"/>
            <a:ext cx="8610600" cy="446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12700">
              <a:tabLst>
                <a:tab pos="1655763" algn="l"/>
                <a:tab pos="2227263" algn="l"/>
                <a:tab pos="4746625" algn="l"/>
              </a:tabLst>
            </a:pPr>
            <a:r>
              <a:rPr lang="en-US" b="1" i="1" dirty="0"/>
              <a:t>According to the US Census Bureau, the average American household earned more than $45,000 in 2003 - more than 3x the poverty line that year. They conclude that very few Americans live in poverty.</a:t>
            </a:r>
          </a:p>
          <a:p>
            <a:pPr marL="12700">
              <a:lnSpc>
                <a:spcPct val="150000"/>
              </a:lnSpc>
              <a:tabLst>
                <a:tab pos="1655763" algn="l"/>
                <a:tab pos="2227263" algn="l"/>
                <a:tab pos="4746625" algn="l"/>
              </a:tabLst>
            </a:pPr>
            <a:endParaRPr lang="en-US" b="1" i="1" dirty="0"/>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do you think?</a:t>
            </a:r>
          </a:p>
          <a:p>
            <a:pPr marL="12700" algn="r">
              <a:tabLst>
                <a:tab pos="1655763" algn="l"/>
                <a:tab pos="2227263" algn="l"/>
                <a:tab pos="4746625" algn="l"/>
              </a:tabLst>
            </a:pPr>
            <a:r>
              <a:rPr lang="en-US" sz="2200" dirty="0">
                <a:latin typeface="Arial" panose="020B0604020202020204" pitchFamily="34" charset="0"/>
                <a:cs typeface="Arial" panose="020B0604020202020204" pitchFamily="34" charset="0"/>
              </a:rPr>
              <a:t>What kind of question is this?</a:t>
            </a:r>
          </a:p>
          <a:p>
            <a:pPr marL="12700">
              <a:lnSpc>
                <a:spcPct val="150000"/>
              </a:lnSpc>
              <a:tabLst>
                <a:tab pos="1655763" algn="l"/>
                <a:tab pos="2227263" algn="l"/>
                <a:tab pos="4746625" algn="l"/>
              </a:tabLst>
            </a:pPr>
            <a:endParaRPr lang="en-US" b="1" i="1"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8410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The Austerity Problem</a:t>
            </a:r>
          </a:p>
        </p:txBody>
      </p:sp>
      <p:sp>
        <p:nvSpPr>
          <p:cNvPr id="13" name="Content Placeholder 12"/>
          <p:cNvSpPr>
            <a:spLocks noGrp="1"/>
          </p:cNvSpPr>
          <p:nvPr>
            <p:ph idx="1"/>
          </p:nvPr>
        </p:nvSpPr>
        <p:spPr/>
        <p:txBody>
          <a:bodyPr/>
          <a:lstStyle/>
          <a:p>
            <a:endParaRPr lang="en-US"/>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5" name="Picture 4"/>
          <p:cNvPicPr>
            <a:picLocks noChangeAspect="1"/>
          </p:cNvPicPr>
          <p:nvPr/>
        </p:nvPicPr>
        <p:blipFill>
          <a:blip r:embed="rId3"/>
          <a:stretch>
            <a:fillRect/>
          </a:stretch>
        </p:blipFill>
        <p:spPr>
          <a:xfrm>
            <a:off x="152400" y="1603584"/>
            <a:ext cx="6246866" cy="1827882"/>
          </a:xfrm>
          <a:prstGeom prst="rect">
            <a:avLst/>
          </a:prstGeom>
        </p:spPr>
      </p:pic>
      <p:pic>
        <p:nvPicPr>
          <p:cNvPr id="8" name="Picture 7"/>
          <p:cNvPicPr>
            <a:picLocks noChangeAspect="1"/>
          </p:cNvPicPr>
          <p:nvPr/>
        </p:nvPicPr>
        <p:blipFill>
          <a:blip r:embed="rId4"/>
          <a:stretch>
            <a:fillRect/>
          </a:stretch>
        </p:blipFill>
        <p:spPr>
          <a:xfrm>
            <a:off x="1371600" y="3427006"/>
            <a:ext cx="7188522" cy="2637400"/>
          </a:xfrm>
          <a:prstGeom prst="rect">
            <a:avLst/>
          </a:prstGeom>
        </p:spPr>
      </p:pic>
      <p:pic>
        <p:nvPicPr>
          <p:cNvPr id="7" name="Picture 6"/>
          <p:cNvPicPr>
            <a:picLocks noChangeAspect="1"/>
          </p:cNvPicPr>
          <p:nvPr/>
        </p:nvPicPr>
        <p:blipFill>
          <a:blip r:embed="rId5"/>
          <a:stretch>
            <a:fillRect/>
          </a:stretch>
        </p:blipFill>
        <p:spPr>
          <a:xfrm>
            <a:off x="2209800" y="2299579"/>
            <a:ext cx="6134100" cy="3695700"/>
          </a:xfrm>
          <a:prstGeom prst="rect">
            <a:avLst/>
          </a:prstGeom>
        </p:spPr>
      </p:pic>
    </p:spTree>
    <p:extLst>
      <p:ext uri="{BB962C8B-B14F-4D97-AF65-F5344CB8AC3E}">
        <p14:creationId xmlns:p14="http://schemas.microsoft.com/office/powerpoint/2010/main" val="31165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p:txBody>
          <a:bodyPr/>
          <a:lstStyle/>
          <a:p>
            <a:r>
              <a:rPr lang="en-US" sz="2400" dirty="0"/>
              <a:t>Plotting values on a number line</a:t>
            </a:r>
          </a:p>
          <a:p>
            <a:r>
              <a:rPr lang="en-US" sz="2400" dirty="0"/>
              <a:t>The </a:t>
            </a:r>
            <a:r>
              <a:rPr lang="en-US" sz="2400" b="1" dirty="0"/>
              <a:t>median</a:t>
            </a:r>
            <a:r>
              <a:rPr lang="en-US" sz="2400" dirty="0"/>
              <a:t> splits the values into “upper” and “lower” halves</a:t>
            </a:r>
          </a:p>
          <a:p>
            <a:r>
              <a:rPr lang="en-US" sz="2400" dirty="0"/>
              <a:t>The </a:t>
            </a:r>
            <a:r>
              <a:rPr lang="en-US" sz="2400" i="1" dirty="0"/>
              <a:t>medians of the halves </a:t>
            </a:r>
            <a:r>
              <a:rPr lang="en-US" sz="2400" dirty="0"/>
              <a:t>defines four </a:t>
            </a:r>
            <a:r>
              <a:rPr lang="en-US" sz="2400" b="1" dirty="0"/>
              <a:t>quartiles</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cxnSp>
        <p:nvCxnSpPr>
          <p:cNvPr id="6" name="Straight Arrow Connector 5"/>
          <p:cNvCxnSpPr/>
          <p:nvPr/>
        </p:nvCxnSpPr>
        <p:spPr>
          <a:xfrm>
            <a:off x="762000" y="4876800"/>
            <a:ext cx="7543800" cy="0"/>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1026045" y="4837556"/>
            <a:ext cx="6782383" cy="79676"/>
            <a:chOff x="1026045" y="4837556"/>
            <a:chExt cx="6782383" cy="79676"/>
          </a:xfrm>
        </p:grpSpPr>
        <p:sp>
          <p:nvSpPr>
            <p:cNvPr id="7" name="Oval 6"/>
            <p:cNvSpPr/>
            <p:nvPr/>
          </p:nvSpPr>
          <p:spPr>
            <a:xfrm>
              <a:off x="10260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37172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93635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0834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47397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3860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71818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65772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22235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369445"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759970"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732228"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5530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309596" y="4837556"/>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0823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655320"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04584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10475" y="4838700"/>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40666" y="4841032"/>
              <a:ext cx="76200" cy="762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800891" y="4681954"/>
            <a:ext cx="7283786" cy="728246"/>
            <a:chOff x="800891" y="4721615"/>
            <a:chExt cx="7283786" cy="728246"/>
          </a:xfrm>
        </p:grpSpPr>
        <p:grpSp>
          <p:nvGrpSpPr>
            <p:cNvPr id="51" name="Group 50"/>
            <p:cNvGrpSpPr/>
            <p:nvPr/>
          </p:nvGrpSpPr>
          <p:grpSpPr>
            <a:xfrm>
              <a:off x="800891" y="4721615"/>
              <a:ext cx="538930" cy="722339"/>
              <a:chOff x="800891" y="4721615"/>
              <a:chExt cx="538930" cy="722339"/>
            </a:xfrm>
          </p:grpSpPr>
          <p:cxnSp>
            <p:nvCxnSpPr>
              <p:cNvPr id="39" name="Straight Connector 38"/>
              <p:cNvCxnSpPr/>
              <p:nvPr/>
            </p:nvCxnSpPr>
            <p:spPr>
              <a:xfrm>
                <a:off x="1058334" y="4721615"/>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00891" y="5105400"/>
                <a:ext cx="538930" cy="338554"/>
              </a:xfrm>
              <a:prstGeom prst="rect">
                <a:avLst/>
              </a:prstGeom>
              <a:noFill/>
            </p:spPr>
            <p:txBody>
              <a:bodyPr wrap="none" rtlCol="0">
                <a:spAutoFit/>
              </a:bodyPr>
              <a:lstStyle/>
              <a:p>
                <a:r>
                  <a:rPr lang="en-US" sz="1600" b="1" dirty="0">
                    <a:solidFill>
                      <a:schemeClr val="tx1">
                        <a:lumMod val="50000"/>
                      </a:schemeClr>
                    </a:solidFill>
                  </a:rPr>
                  <a:t>Min</a:t>
                </a:r>
              </a:p>
            </p:txBody>
          </p:sp>
        </p:grpSp>
        <p:grpSp>
          <p:nvGrpSpPr>
            <p:cNvPr id="47" name="Group 46"/>
            <p:cNvGrpSpPr/>
            <p:nvPr/>
          </p:nvGrpSpPr>
          <p:grpSpPr>
            <a:xfrm>
              <a:off x="7500863" y="4721615"/>
              <a:ext cx="583814" cy="728246"/>
              <a:chOff x="7500863" y="4721615"/>
              <a:chExt cx="583814" cy="728246"/>
            </a:xfrm>
          </p:grpSpPr>
          <p:cxnSp>
            <p:nvCxnSpPr>
              <p:cNvPr id="38" name="Straight Connector 37"/>
              <p:cNvCxnSpPr/>
              <p:nvPr/>
            </p:nvCxnSpPr>
            <p:spPr>
              <a:xfrm>
                <a:off x="7763934" y="472161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7500863" y="5111307"/>
                <a:ext cx="583814" cy="338554"/>
              </a:xfrm>
              <a:prstGeom prst="rect">
                <a:avLst/>
              </a:prstGeom>
              <a:noFill/>
            </p:spPr>
            <p:txBody>
              <a:bodyPr wrap="none" rtlCol="0">
                <a:spAutoFit/>
              </a:bodyPr>
              <a:lstStyle/>
              <a:p>
                <a:r>
                  <a:rPr lang="en-US" sz="1600" b="1" dirty="0">
                    <a:solidFill>
                      <a:schemeClr val="tx1">
                        <a:lumMod val="50000"/>
                      </a:schemeClr>
                    </a:solidFill>
                  </a:rPr>
                  <a:t>Max</a:t>
                </a:r>
              </a:p>
            </p:txBody>
          </p:sp>
        </p:grpSp>
      </p:grpSp>
      <p:grpSp>
        <p:nvGrpSpPr>
          <p:cNvPr id="49" name="Group 48"/>
          <p:cNvGrpSpPr/>
          <p:nvPr/>
        </p:nvGrpSpPr>
        <p:grpSpPr>
          <a:xfrm>
            <a:off x="4776559" y="4681954"/>
            <a:ext cx="891591" cy="728246"/>
            <a:chOff x="4776559" y="4715708"/>
            <a:chExt cx="891591" cy="728246"/>
          </a:xfrm>
        </p:grpSpPr>
        <p:cxnSp>
          <p:nvCxnSpPr>
            <p:cNvPr id="36" name="Straight Connector 35"/>
            <p:cNvCxnSpPr/>
            <p:nvPr/>
          </p:nvCxnSpPr>
          <p:spPr>
            <a:xfrm>
              <a:off x="5247756" y="4715708"/>
              <a:ext cx="0" cy="420469"/>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776559" y="5105400"/>
              <a:ext cx="891591" cy="338554"/>
            </a:xfrm>
            <a:prstGeom prst="rect">
              <a:avLst/>
            </a:prstGeom>
            <a:noFill/>
          </p:spPr>
          <p:txBody>
            <a:bodyPr wrap="none" rtlCol="0">
              <a:spAutoFit/>
            </a:bodyPr>
            <a:lstStyle/>
            <a:p>
              <a:r>
                <a:rPr lang="en-US" sz="1600" b="1" dirty="0">
                  <a:solidFill>
                    <a:schemeClr val="tx1">
                      <a:lumMod val="50000"/>
                    </a:schemeClr>
                  </a:solidFill>
                </a:rPr>
                <a:t>Median</a:t>
              </a:r>
            </a:p>
          </p:txBody>
        </p:sp>
      </p:grpSp>
      <p:grpSp>
        <p:nvGrpSpPr>
          <p:cNvPr id="57" name="Group 56"/>
          <p:cNvGrpSpPr/>
          <p:nvPr/>
        </p:nvGrpSpPr>
        <p:grpSpPr>
          <a:xfrm>
            <a:off x="3337652" y="4681954"/>
            <a:ext cx="3198634" cy="423446"/>
            <a:chOff x="3337652" y="4704264"/>
            <a:chExt cx="3198634" cy="423446"/>
          </a:xfrm>
        </p:grpSpPr>
        <p:cxnSp>
          <p:nvCxnSpPr>
            <p:cNvPr id="41" name="Straight Connector 40"/>
            <p:cNvCxnSpPr/>
            <p:nvPr/>
          </p:nvCxnSpPr>
          <p:spPr>
            <a:xfrm>
              <a:off x="3337652" y="4704264"/>
              <a:ext cx="0" cy="42344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536286" y="4704264"/>
              <a:ext cx="0" cy="423446"/>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3122620" y="5071646"/>
            <a:ext cx="3659180" cy="338554"/>
            <a:chOff x="3122620" y="5105400"/>
            <a:chExt cx="3659180" cy="338554"/>
          </a:xfrm>
        </p:grpSpPr>
        <p:sp>
          <p:nvSpPr>
            <p:cNvPr id="45" name="TextBox 44"/>
            <p:cNvSpPr txBox="1"/>
            <p:nvPr/>
          </p:nvSpPr>
          <p:spPr>
            <a:xfrm>
              <a:off x="3122620" y="5105400"/>
              <a:ext cx="458780" cy="338554"/>
            </a:xfrm>
            <a:prstGeom prst="rect">
              <a:avLst/>
            </a:prstGeom>
            <a:noFill/>
          </p:spPr>
          <p:txBody>
            <a:bodyPr wrap="none" rtlCol="0">
              <a:spAutoFit/>
            </a:bodyPr>
            <a:lstStyle/>
            <a:p>
              <a:pPr algn="ctr"/>
              <a:r>
                <a:rPr lang="en-US" sz="1600" b="1">
                  <a:solidFill>
                    <a:schemeClr val="tx1">
                      <a:lumMod val="50000"/>
                    </a:schemeClr>
                  </a:solidFill>
                </a:rPr>
                <a:t>Q1</a:t>
              </a:r>
              <a:endParaRPr lang="en-US" sz="1600" b="1" dirty="0">
                <a:solidFill>
                  <a:schemeClr val="tx1">
                    <a:lumMod val="50000"/>
                  </a:schemeClr>
                </a:solidFill>
              </a:endParaRPr>
            </a:p>
          </p:txBody>
        </p:sp>
        <p:sp>
          <p:nvSpPr>
            <p:cNvPr id="46" name="TextBox 45"/>
            <p:cNvSpPr txBox="1"/>
            <p:nvPr/>
          </p:nvSpPr>
          <p:spPr>
            <a:xfrm>
              <a:off x="6323020" y="5105400"/>
              <a:ext cx="458780" cy="338554"/>
            </a:xfrm>
            <a:prstGeom prst="rect">
              <a:avLst/>
            </a:prstGeom>
            <a:noFill/>
          </p:spPr>
          <p:txBody>
            <a:bodyPr wrap="none" rtlCol="0">
              <a:spAutoFit/>
            </a:bodyPr>
            <a:lstStyle/>
            <a:p>
              <a:pPr algn="ctr"/>
              <a:r>
                <a:rPr lang="en-US" sz="1600" b="1" dirty="0">
                  <a:solidFill>
                    <a:schemeClr val="tx1">
                      <a:lumMod val="50000"/>
                    </a:schemeClr>
                  </a:solidFill>
                </a:rPr>
                <a:t>Q3</a:t>
              </a:r>
            </a:p>
          </p:txBody>
        </p:sp>
      </p:grpSp>
      <p:grpSp>
        <p:nvGrpSpPr>
          <p:cNvPr id="55" name="Group 54"/>
          <p:cNvGrpSpPr/>
          <p:nvPr/>
        </p:nvGrpSpPr>
        <p:grpSpPr>
          <a:xfrm>
            <a:off x="1058334" y="4707467"/>
            <a:ext cx="6707839" cy="307487"/>
            <a:chOff x="1058334" y="4724400"/>
            <a:chExt cx="6707839" cy="307487"/>
          </a:xfrm>
        </p:grpSpPr>
        <p:sp>
          <p:nvSpPr>
            <p:cNvPr id="53" name="Rectangle 52"/>
            <p:cNvSpPr/>
            <p:nvPr/>
          </p:nvSpPr>
          <p:spPr>
            <a:xfrm>
              <a:off x="1058334" y="4724400"/>
              <a:ext cx="4202121" cy="307487"/>
            </a:xfrm>
            <a:prstGeom prst="rect">
              <a:avLst/>
            </a:prstGeom>
            <a:solidFill>
              <a:srgbClr val="00B0F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247756" y="4724400"/>
              <a:ext cx="2518417" cy="307487"/>
            </a:xfrm>
            <a:prstGeom prst="rect">
              <a:avLst/>
            </a:prstGeom>
            <a:solidFill>
              <a:srgbClr val="92D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1076886" y="4707350"/>
            <a:ext cx="6698376" cy="307604"/>
            <a:chOff x="1076886" y="4707350"/>
            <a:chExt cx="6698376" cy="307604"/>
          </a:xfrm>
        </p:grpSpPr>
        <p:sp>
          <p:nvSpPr>
            <p:cNvPr id="59" name="Rectangle 58"/>
            <p:cNvSpPr/>
            <p:nvPr/>
          </p:nvSpPr>
          <p:spPr>
            <a:xfrm>
              <a:off x="6536286" y="4707467"/>
              <a:ext cx="1238976" cy="307487"/>
            </a:xfrm>
            <a:prstGeom prst="rect">
              <a:avLst/>
            </a:prstGeom>
            <a:solidFill>
              <a:srgbClr val="FF000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5249126" y="4707467"/>
              <a:ext cx="1284922" cy="307487"/>
            </a:xfrm>
            <a:prstGeom prst="rect">
              <a:avLst/>
            </a:prstGeom>
            <a:solidFill>
              <a:srgbClr val="00B05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1076886" y="4707350"/>
              <a:ext cx="2268614" cy="307487"/>
            </a:xfrm>
            <a:prstGeom prst="rect">
              <a:avLst/>
            </a:prstGeom>
            <a:solidFill>
              <a:srgbClr val="0070C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3343881" y="4707467"/>
              <a:ext cx="1911469" cy="307487"/>
            </a:xfrm>
            <a:prstGeom prst="rect">
              <a:avLst/>
            </a:prstGeom>
            <a:solidFill>
              <a:srgbClr val="7030A0">
                <a:alpha val="4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5" name="Group 74"/>
          <p:cNvGrpSpPr/>
          <p:nvPr/>
        </p:nvGrpSpPr>
        <p:grpSpPr>
          <a:xfrm>
            <a:off x="3355042" y="3453230"/>
            <a:ext cx="3185458" cy="307777"/>
            <a:chOff x="3309596" y="5407223"/>
            <a:chExt cx="3218204" cy="307777"/>
          </a:xfrm>
        </p:grpSpPr>
        <p:cxnSp>
          <p:nvCxnSpPr>
            <p:cNvPr id="73" name="Straight Arrow Connector 72"/>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191000" y="5407223"/>
              <a:ext cx="1814920" cy="307777"/>
            </a:xfrm>
            <a:prstGeom prst="rect">
              <a:avLst/>
            </a:prstGeom>
            <a:solidFill>
              <a:schemeClr val="tx1"/>
            </a:solidFill>
          </p:spPr>
          <p:txBody>
            <a:bodyPr wrap="none" rtlCol="0">
              <a:spAutoFit/>
            </a:bodyPr>
            <a:lstStyle/>
            <a:p>
              <a:r>
                <a:rPr lang="en-US" sz="1400" b="1" dirty="0">
                  <a:solidFill>
                    <a:sysClr val="windowText" lastClr="000000"/>
                  </a:solidFill>
                </a:rPr>
                <a:t>Interquartile Range</a:t>
              </a:r>
            </a:p>
          </p:txBody>
        </p:sp>
      </p:grpSp>
      <p:grpSp>
        <p:nvGrpSpPr>
          <p:cNvPr id="93" name="Group 92"/>
          <p:cNvGrpSpPr/>
          <p:nvPr/>
        </p:nvGrpSpPr>
        <p:grpSpPr>
          <a:xfrm>
            <a:off x="1071034" y="4669559"/>
            <a:ext cx="6701366" cy="435841"/>
            <a:chOff x="1049830" y="3984999"/>
            <a:chExt cx="6701366" cy="435841"/>
          </a:xfrm>
        </p:grpSpPr>
        <p:sp>
          <p:nvSpPr>
            <p:cNvPr id="71" name="Rectangle 70"/>
            <p:cNvSpPr/>
            <p:nvPr/>
          </p:nvSpPr>
          <p:spPr>
            <a:xfrm>
              <a:off x="3329148" y="3984999"/>
              <a:ext cx="3190148" cy="423446"/>
            </a:xfrm>
            <a:prstGeom prst="rect">
              <a:avLst/>
            </a:prstGeom>
            <a:solidFill>
              <a:srgbClr val="00B0F0">
                <a:alpha val="24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H="1">
              <a:off x="1070356" y="4216693"/>
              <a:ext cx="6668178" cy="0"/>
            </a:xfrm>
            <a:prstGeom prst="line">
              <a:avLst/>
            </a:prstGeom>
            <a:ln>
              <a:solidFill>
                <a:schemeClr val="tx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1049830" y="4005038"/>
              <a:ext cx="0" cy="414562"/>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751196" y="4014745"/>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255350" y="3985264"/>
              <a:ext cx="0" cy="406095"/>
            </a:xfrm>
            <a:prstGeom prst="line">
              <a:avLst/>
            </a:prstGeom>
            <a:ln>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1058334" y="4264223"/>
            <a:ext cx="6701404" cy="307777"/>
            <a:chOff x="3309596" y="5393856"/>
            <a:chExt cx="3218204" cy="307777"/>
          </a:xfrm>
        </p:grpSpPr>
        <p:cxnSp>
          <p:nvCxnSpPr>
            <p:cNvPr id="95" name="Straight Arrow Connector 94"/>
            <p:cNvCxnSpPr/>
            <p:nvPr/>
          </p:nvCxnSpPr>
          <p:spPr>
            <a:xfrm>
              <a:off x="3309596" y="5562600"/>
              <a:ext cx="3218204" cy="0"/>
            </a:xfrm>
            <a:prstGeom prst="straightConnector1">
              <a:avLst/>
            </a:prstGeom>
            <a:ln>
              <a:solidFill>
                <a:schemeClr val="bg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4857958" y="5393856"/>
              <a:ext cx="351186" cy="307777"/>
            </a:xfrm>
            <a:prstGeom prst="rect">
              <a:avLst/>
            </a:prstGeom>
            <a:solidFill>
              <a:schemeClr val="tx1"/>
            </a:solidFill>
          </p:spPr>
          <p:txBody>
            <a:bodyPr wrap="none" rtlCol="0">
              <a:spAutoFit/>
            </a:bodyPr>
            <a:lstStyle/>
            <a:p>
              <a:r>
                <a:rPr lang="en-US" sz="1400" b="1">
                  <a:solidFill>
                    <a:sysClr val="windowText" lastClr="000000"/>
                  </a:solidFill>
                </a:rPr>
                <a:t>Range</a:t>
              </a:r>
              <a:endParaRPr lang="en-US" sz="1400" b="1" dirty="0">
                <a:solidFill>
                  <a:sysClr val="windowText" lastClr="000000"/>
                </a:solidFill>
              </a:endParaRPr>
            </a:p>
          </p:txBody>
        </p:sp>
      </p:grpSp>
    </p:spTree>
    <p:extLst>
      <p:ext uri="{BB962C8B-B14F-4D97-AF65-F5344CB8AC3E}">
        <p14:creationId xmlns:p14="http://schemas.microsoft.com/office/powerpoint/2010/main" val="14086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5"/>
                                        </p:tgtEl>
                                      </p:cBhvr>
                                    </p:animEffect>
                                    <p:set>
                                      <p:cBhvr>
                                        <p:cTn id="40" dur="1" fill="hold">
                                          <p:stCondLst>
                                            <p:cond delay="499"/>
                                          </p:stCondLst>
                                        </p:cTn>
                                        <p:tgtEl>
                                          <p:spTgt spid="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32"/>
                                        </p:tgtEl>
                                      </p:cBhvr>
                                    </p:animEffect>
                                    <p:set>
                                      <p:cBhvr>
                                        <p:cTn id="69" dur="1" fill="hold">
                                          <p:stCondLst>
                                            <p:cond delay="499"/>
                                          </p:stCondLst>
                                        </p:cTn>
                                        <p:tgtEl>
                                          <p:spTgt spid="32"/>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52"/>
                                        </p:tgtEl>
                                      </p:cBhvr>
                                    </p:animEffect>
                                    <p:set>
                                      <p:cBhvr>
                                        <p:cTn id="72" dur="1" fill="hold">
                                          <p:stCondLst>
                                            <p:cond delay="499"/>
                                          </p:stCondLst>
                                        </p:cTn>
                                        <p:tgtEl>
                                          <p:spTgt spid="5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49"/>
                                        </p:tgtEl>
                                      </p:cBhvr>
                                    </p:animEffect>
                                    <p:set>
                                      <p:cBhvr>
                                        <p:cTn id="75" dur="1" fill="hold">
                                          <p:stCondLst>
                                            <p:cond delay="499"/>
                                          </p:stCondLst>
                                        </p:cTn>
                                        <p:tgtEl>
                                          <p:spTgt spid="4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7"/>
                                        </p:tgtEl>
                                      </p:cBhvr>
                                    </p:animEffect>
                                    <p:set>
                                      <p:cBhvr>
                                        <p:cTn id="78" dur="1" fill="hold">
                                          <p:stCondLst>
                                            <p:cond delay="499"/>
                                          </p:stCondLst>
                                        </p:cTn>
                                        <p:tgtEl>
                                          <p:spTgt spid="5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8"/>
                                        </p:tgtEl>
                                      </p:cBhvr>
                                    </p:animEffect>
                                    <p:set>
                                      <p:cBhvr>
                                        <p:cTn id="81" dur="1" fill="hold">
                                          <p:stCondLst>
                                            <p:cond delay="499"/>
                                          </p:stCondLst>
                                        </p:cTn>
                                        <p:tgtEl>
                                          <p:spTgt spid="5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63"/>
                                        </p:tgtEl>
                                      </p:cBhvr>
                                    </p:animEffect>
                                    <p:set>
                                      <p:cBhvr>
                                        <p:cTn id="87" dur="1" fill="hold">
                                          <p:stCondLst>
                                            <p:cond delay="499"/>
                                          </p:stCondLst>
                                        </p:cTn>
                                        <p:tgtEl>
                                          <p:spTgt spid="63"/>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animEffect transition="in" filter="fade">
                                      <p:cBhvr>
                                        <p:cTn id="90" dur="500"/>
                                        <p:tgtEl>
                                          <p:spTgt spid="93"/>
                                        </p:tgtEl>
                                      </p:cBhvr>
                                    </p:animEffect>
                                  </p:childTnLst>
                                </p:cTn>
                              </p:par>
                              <p:par>
                                <p:cTn id="91" presetID="0" presetClass="path" presetSubtype="0" accel="50000" decel="50000" fill="hold" nodeType="withEffect">
                                  <p:stCondLst>
                                    <p:cond delay="0"/>
                                  </p:stCondLst>
                                  <p:childTnLst>
                                    <p:animMotion origin="layout" path="M -0.00295 0.00417 L -0.00157 -0.13102 " pathEditMode="relative" rAng="0" ptsTypes="AA">
                                      <p:cBhvr>
                                        <p:cTn id="92" dur="1000" fill="hold"/>
                                        <p:tgtEl>
                                          <p:spTgt spid="93"/>
                                        </p:tgtEl>
                                        <p:attrNameLst>
                                          <p:attrName>ppt_x</p:attrName>
                                          <p:attrName>ppt_y</p:attrName>
                                        </p:attrNameLst>
                                      </p:cBhvr>
                                      <p:rCtr x="69" y="-6759"/>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fade">
                                      <p:cBhvr>
                                        <p:cTn id="10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Matters</a:t>
            </a:r>
          </a:p>
        </p:txBody>
      </p:sp>
      <p:sp>
        <p:nvSpPr>
          <p:cNvPr id="3" name="Content Placeholder 2"/>
          <p:cNvSpPr>
            <a:spLocks noGrp="1"/>
          </p:cNvSpPr>
          <p:nvPr>
            <p:ph idx="1"/>
          </p:nvPr>
        </p:nvSpPr>
        <p:spPr>
          <a:xfrm>
            <a:off x="152400" y="1722438"/>
            <a:ext cx="8839200" cy="4525962"/>
          </a:xfrm>
        </p:spPr>
        <p:txBody>
          <a:bodyPr/>
          <a:lstStyle/>
          <a:p>
            <a:r>
              <a:rPr lang="en-US" sz="2400" dirty="0"/>
              <a:t>Plots like these are called </a:t>
            </a:r>
            <a:r>
              <a:rPr lang="en-US" sz="2400" i="1" dirty="0"/>
              <a:t>box-plots</a:t>
            </a:r>
            <a:r>
              <a:rPr lang="en-US" sz="2400" dirty="0"/>
              <a:t>.</a:t>
            </a:r>
          </a:p>
          <a:p>
            <a:pPr eaLnBrk="1" hangingPunct="1">
              <a:spcBef>
                <a:spcPts val="0"/>
              </a:spcBef>
              <a:spcAft>
                <a:spcPts val="600"/>
              </a:spcAft>
              <a:buClr>
                <a:srgbClr val="4C4C4C"/>
              </a:buClr>
              <a:buSzTx/>
              <a:buNone/>
            </a:pPr>
            <a:r>
              <a:rPr lang="en-US" sz="2400" spc="-150" dirty="0">
                <a:solidFill>
                  <a:schemeClr val="accent1"/>
                </a:solidFill>
                <a:latin typeface="Courier New" charset="0"/>
                <a:ea typeface="Courier New" charset="0"/>
                <a:cs typeface="Courier New" charset="0"/>
              </a:rPr>
              <a:t># box-plot </a:t>
            </a:r>
            <a:r>
              <a:rPr lang="en-US" sz="2400" kern="600" spc="-150" dirty="0">
                <a:solidFill>
                  <a:schemeClr val="accent1"/>
                </a:solidFill>
                <a:latin typeface="Courier New" charset="0"/>
                <a:ea typeface="Courier New" charset="0"/>
                <a:cs typeface="Courier New" charset="0"/>
              </a:rPr>
              <a:t>::</a:t>
            </a:r>
            <a:r>
              <a:rPr lang="en-US" sz="2400" spc="-150" dirty="0">
                <a:solidFill>
                  <a:schemeClr val="accent1"/>
                </a:solidFill>
                <a:latin typeface="Courier New" charset="0"/>
                <a:ea typeface="Courier New" charset="0"/>
                <a:cs typeface="Courier New" charset="0"/>
              </a:rPr>
              <a:t> (t </a:t>
            </a:r>
            <a:r>
              <a:rPr lang="en-US" sz="2400" kern="600" spc="-150" dirty="0">
                <a:solidFill>
                  <a:schemeClr val="accent1"/>
                </a:solidFill>
                <a:latin typeface="Courier New" charset="0"/>
                <a:ea typeface="Courier New" charset="0"/>
                <a:cs typeface="Courier New" charset="0"/>
              </a:rPr>
              <a:t>::</a:t>
            </a:r>
            <a:r>
              <a:rPr lang="en-US" sz="2400" spc="-150" dirty="0">
                <a:solidFill>
                  <a:schemeClr val="accent1"/>
                </a:solidFill>
                <a:latin typeface="Courier New" charset="0"/>
                <a:ea typeface="Courier New" charset="0"/>
                <a:cs typeface="Courier New" charset="0"/>
              </a:rPr>
              <a:t> Table, col </a:t>
            </a:r>
            <a:r>
              <a:rPr lang="en-US" sz="2400" kern="600" spc="-150" dirty="0">
                <a:solidFill>
                  <a:schemeClr val="accent1"/>
                </a:solidFill>
                <a:latin typeface="Courier New" charset="0"/>
                <a:ea typeface="Courier New" charset="0"/>
                <a:cs typeface="Courier New" charset="0"/>
              </a:rPr>
              <a:t>::</a:t>
            </a:r>
            <a:r>
              <a:rPr lang="en-US" sz="2400" spc="-150" dirty="0">
                <a:solidFill>
                  <a:schemeClr val="accent1"/>
                </a:solidFill>
                <a:latin typeface="Courier New" charset="0"/>
                <a:ea typeface="Courier New" charset="0"/>
                <a:cs typeface="Courier New" charset="0"/>
              </a:rPr>
              <a:t> String) </a:t>
            </a:r>
            <a:r>
              <a:rPr lang="en-US" sz="2400" spc="-150" dirty="0">
                <a:solidFill>
                  <a:schemeClr val="accent1"/>
                </a:solidFill>
                <a:latin typeface="Courier New" charset="0"/>
                <a:ea typeface="Courier New" charset="0"/>
                <a:cs typeface="Courier New" charset="0"/>
                <a:sym typeface="Wingdings"/>
              </a:rPr>
              <a:t> Image</a:t>
            </a:r>
          </a:p>
          <a:p>
            <a:pPr marL="328613" lvl="1" indent="-328613" eaLnBrk="1" hangingPunct="1">
              <a:spcBef>
                <a:spcPts val="0"/>
              </a:spcBef>
              <a:spcAft>
                <a:spcPts val="600"/>
              </a:spcAft>
              <a:buClr>
                <a:srgbClr val="4C4C4C"/>
              </a:buClr>
              <a:buSzTx/>
              <a:buNone/>
            </a:pPr>
            <a:r>
              <a:rPr lang="en-US" dirty="0">
                <a:solidFill>
                  <a:schemeClr val="accent1"/>
                </a:solidFill>
                <a:latin typeface="Courier New" charset="0"/>
                <a:ea typeface="Courier New" charset="0"/>
                <a:cs typeface="Courier New" charset="0"/>
                <a:sym typeface="Wingdings"/>
              </a:rPr>
              <a:t>box-plot(animals-table, “weeks”)</a:t>
            </a:r>
          </a:p>
          <a:p>
            <a:endParaRPr lang="en-US" sz="2400" b="1" dirty="0"/>
          </a:p>
          <a:p>
            <a:r>
              <a:rPr lang="en-US" sz="2400" b="1" dirty="0"/>
              <a:t>Five-Number Summary</a:t>
            </a:r>
          </a:p>
          <a:p>
            <a:pPr lvl="1"/>
            <a:r>
              <a:rPr lang="en-US" dirty="0"/>
              <a:t>Min, Max, Median (Q2), Q1 and Q3</a:t>
            </a:r>
          </a:p>
          <a:p>
            <a:pPr lvl="1"/>
            <a:r>
              <a:rPr lang="en-US" dirty="0"/>
              <a:t>Write this on Page 47</a:t>
            </a:r>
          </a:p>
          <a:p>
            <a:endParaRPr lang="en-US" dirty="0"/>
          </a:p>
          <a:p>
            <a:r>
              <a:rPr lang="en-US" sz="2400" dirty="0"/>
              <a:t>Sketch your box plot - horizontally -  on Page 31</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8111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E8298-6314-AA4E-9A2F-97FB06DCBCF3}"/>
              </a:ext>
            </a:extLst>
          </p:cNvPr>
          <p:cNvSpPr>
            <a:spLocks noGrp="1"/>
          </p:cNvSpPr>
          <p:nvPr>
            <p:ph type="title"/>
          </p:nvPr>
        </p:nvSpPr>
        <p:spPr/>
        <p:txBody>
          <a:bodyPr/>
          <a:lstStyle/>
          <a:p>
            <a:r>
              <a:rPr lang="en-US" dirty="0"/>
              <a:t>Fake News</a:t>
            </a:r>
          </a:p>
        </p:txBody>
      </p:sp>
      <p:sp>
        <p:nvSpPr>
          <p:cNvPr id="3" name="Content Placeholder 2">
            <a:extLst>
              <a:ext uri="{FF2B5EF4-FFF2-40B4-BE49-F238E27FC236}">
                <a16:creationId xmlns:a16="http://schemas.microsoft.com/office/drawing/2014/main" id="{C2EDF82A-3BDB-6A44-8EA5-BBE735580D9B}"/>
              </a:ext>
            </a:extLst>
          </p:cNvPr>
          <p:cNvSpPr>
            <a:spLocks noGrp="1"/>
          </p:cNvSpPr>
          <p:nvPr>
            <p:ph idx="1"/>
          </p:nvPr>
        </p:nvSpPr>
        <p:spPr/>
        <p:txBody>
          <a:bodyPr/>
          <a:lstStyle/>
          <a:p>
            <a:r>
              <a:rPr lang="en-US" dirty="0"/>
              <a:t>Terms like “average” (or mean), “most common” (mode), or “median” show up in the news.</a:t>
            </a:r>
          </a:p>
          <a:p>
            <a:endParaRPr lang="en-US" dirty="0"/>
          </a:p>
          <a:p>
            <a:r>
              <a:rPr lang="en-US" dirty="0"/>
              <a:t>But they don’t mean the same thing, and they can easily be abused to trick the reader into drawing a faulty conclusion.</a:t>
            </a:r>
          </a:p>
          <a:p>
            <a:pPr>
              <a:lnSpc>
                <a:spcPct val="200000"/>
              </a:lnSpc>
            </a:pPr>
            <a:r>
              <a:rPr lang="en-US" dirty="0"/>
              <a:t>Complete Page 32.</a:t>
            </a:r>
          </a:p>
          <a:p>
            <a:pPr>
              <a:lnSpc>
                <a:spcPct val="200000"/>
              </a:lnSpc>
            </a:pPr>
            <a:endParaRPr lang="en-US" dirty="0"/>
          </a:p>
        </p:txBody>
      </p:sp>
      <p:sp>
        <p:nvSpPr>
          <p:cNvPr id="4" name="Footer Placeholder 3">
            <a:extLst>
              <a:ext uri="{FF2B5EF4-FFF2-40B4-BE49-F238E27FC236}">
                <a16:creationId xmlns:a16="http://schemas.microsoft.com/office/drawing/2014/main" id="{25FD9EFF-E4E6-5349-997D-38CC27874E65}"/>
              </a:ext>
            </a:extLst>
          </p:cNvPr>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40885951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fixed-weeks-box</a:t>
            </a:r>
          </a:p>
        </p:txBody>
      </p:sp>
      <p:pic>
        <p:nvPicPr>
          <p:cNvPr id="24" name="Picture 23">
            <a:extLst>
              <a:ext uri="{FF2B5EF4-FFF2-40B4-BE49-F238E27FC236}">
                <a16:creationId xmlns:a16="http://schemas.microsoft.com/office/drawing/2014/main" id="{DEF5D5F7-297B-2D47-A8D8-C5C0A2F9F485}"/>
              </a:ext>
            </a:extLst>
          </p:cNvPr>
          <p:cNvPicPr>
            <a:picLocks noChangeAspect="1"/>
          </p:cNvPicPr>
          <p:nvPr/>
        </p:nvPicPr>
        <p:blipFill>
          <a:blip r:embed="rId3"/>
          <a:stretch>
            <a:fillRect/>
          </a:stretch>
        </p:blipFill>
        <p:spPr>
          <a:xfrm>
            <a:off x="2119542" y="895350"/>
            <a:ext cx="6997700" cy="6038850"/>
          </a:xfrm>
          <a:prstGeom prst="rect">
            <a:avLst/>
          </a:prstGeom>
          <a:ln>
            <a:solidFill>
              <a:schemeClr val="bg1"/>
            </a:solidFill>
          </a:ln>
        </p:spPr>
      </p:pic>
      <p:sp>
        <p:nvSpPr>
          <p:cNvPr id="25" name="TextBox 24">
            <a:extLst>
              <a:ext uri="{FF2B5EF4-FFF2-40B4-BE49-F238E27FC236}">
                <a16:creationId xmlns:a16="http://schemas.microsoft.com/office/drawing/2014/main" id="{66358183-2C73-0B4B-A1A5-7AFE8693A67A}"/>
              </a:ext>
            </a:extLst>
          </p:cNvPr>
          <p:cNvSpPr txBox="1"/>
          <p:nvPr/>
        </p:nvSpPr>
        <p:spPr>
          <a:xfrm>
            <a:off x="2273451" y="914973"/>
            <a:ext cx="1723549"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fixed-weeks-box</a:t>
            </a:r>
          </a:p>
        </p:txBody>
      </p:sp>
      <p:sp>
        <p:nvSpPr>
          <p:cNvPr id="26" name="TextBox 25">
            <a:extLst>
              <a:ext uri="{FF2B5EF4-FFF2-40B4-BE49-F238E27FC236}">
                <a16:creationId xmlns:a16="http://schemas.microsoft.com/office/drawing/2014/main" id="{9D97130D-0248-8F4A-9932-AEFD5113C8EB}"/>
              </a:ext>
            </a:extLst>
          </p:cNvPr>
          <p:cNvSpPr txBox="1"/>
          <p:nvPr/>
        </p:nvSpPr>
        <p:spPr>
          <a:xfrm>
            <a:off x="4572000" y="919091"/>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27" name="TextBox 26">
            <a:extLst>
              <a:ext uri="{FF2B5EF4-FFF2-40B4-BE49-F238E27FC236}">
                <a16:creationId xmlns:a16="http://schemas.microsoft.com/office/drawing/2014/main" id="{083017FA-E8D4-4D4F-87CE-69ACDCA14615}"/>
              </a:ext>
            </a:extLst>
          </p:cNvPr>
          <p:cNvSpPr txBox="1"/>
          <p:nvPr/>
        </p:nvSpPr>
        <p:spPr>
          <a:xfrm>
            <a:off x="7431495" y="914973"/>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Image</a:t>
            </a:r>
          </a:p>
        </p:txBody>
      </p:sp>
      <p:sp>
        <p:nvSpPr>
          <p:cNvPr id="28" name="TextBox 27">
            <a:extLst>
              <a:ext uri="{FF2B5EF4-FFF2-40B4-BE49-F238E27FC236}">
                <a16:creationId xmlns:a16="http://schemas.microsoft.com/office/drawing/2014/main" id="{2031B9D5-899E-8746-AD56-4E0C3841FEBB}"/>
              </a:ext>
            </a:extLst>
          </p:cNvPr>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a box plot of the</a:t>
            </a:r>
          </a:p>
          <a:p>
            <a:pPr>
              <a:lnSpc>
                <a:spcPts val="2000"/>
              </a:lnSpc>
            </a:pPr>
            <a:r>
              <a:rPr lang="en-US" sz="1500" b="1" spc="-100" dirty="0">
                <a:solidFill>
                  <a:schemeClr val="bg1"/>
                </a:solidFill>
                <a:latin typeface="Courier New" charset="0"/>
                <a:ea typeface="Courier New" charset="0"/>
                <a:cs typeface="Courier New" charset="0"/>
              </a:rPr>
              <a:t>weeks taken to be adopted, for only fixed animals</a:t>
            </a:r>
          </a:p>
        </p:txBody>
      </p:sp>
      <p:sp>
        <p:nvSpPr>
          <p:cNvPr id="29" name="TextBox 28">
            <a:extLst>
              <a:ext uri="{FF2B5EF4-FFF2-40B4-BE49-F238E27FC236}">
                <a16:creationId xmlns:a16="http://schemas.microsoft.com/office/drawing/2014/main" id="{5BE96E0D-FD94-074F-8F41-6491720DC785}"/>
              </a:ext>
            </a:extLst>
          </p:cNvPr>
          <p:cNvSpPr txBox="1"/>
          <p:nvPr/>
        </p:nvSpPr>
        <p:spPr>
          <a:xfrm>
            <a:off x="2116592" y="2397669"/>
            <a:ext cx="2831949" cy="323165"/>
          </a:xfrm>
          <a:prstGeom prst="rect">
            <a:avLst/>
          </a:prstGeom>
          <a:noFill/>
        </p:spPr>
        <p:txBody>
          <a:bodyPr wrap="square" rtlCol="0">
            <a:spAutoFit/>
          </a:bodyPr>
          <a:lstStyle/>
          <a:p>
            <a:r>
              <a:rPr lang="en-US" sz="1500" b="1" u="sng" spc="-100" dirty="0">
                <a:solidFill>
                  <a:schemeClr val="bg1"/>
                </a:solidFill>
                <a:latin typeface="Courier New" charset="0"/>
                <a:ea typeface="Courier New" charset="0"/>
                <a:cs typeface="Courier New" charset="0"/>
              </a:rPr>
              <a:t>example-table</a:t>
            </a:r>
          </a:p>
        </p:txBody>
      </p:sp>
      <p:sp>
        <p:nvSpPr>
          <p:cNvPr id="30" name="Rectangle 29">
            <a:extLst>
              <a:ext uri="{FF2B5EF4-FFF2-40B4-BE49-F238E27FC236}">
                <a16:creationId xmlns:a16="http://schemas.microsoft.com/office/drawing/2014/main" id="{4FD02C43-A973-CB49-B155-5FA104B6E114}"/>
              </a:ext>
            </a:extLst>
          </p:cNvPr>
          <p:cNvSpPr/>
          <p:nvPr/>
        </p:nvSpPr>
        <p:spPr>
          <a:xfrm>
            <a:off x="2273450" y="914973"/>
            <a:ext cx="1723549"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fixed-weeks-box</a:t>
            </a:r>
          </a:p>
        </p:txBody>
      </p:sp>
      <p:sp>
        <p:nvSpPr>
          <p:cNvPr id="31" name="Rectangle 30">
            <a:extLst>
              <a:ext uri="{FF2B5EF4-FFF2-40B4-BE49-F238E27FC236}">
                <a16:creationId xmlns:a16="http://schemas.microsoft.com/office/drawing/2014/main" id="{257E58C4-BFA0-FA4C-BACB-E1DC1C35CEAB}"/>
              </a:ext>
            </a:extLst>
          </p:cNvPr>
          <p:cNvSpPr/>
          <p:nvPr/>
        </p:nvSpPr>
        <p:spPr>
          <a:xfrm>
            <a:off x="5791200" y="2397669"/>
            <a:ext cx="3045341" cy="323165"/>
          </a:xfrm>
          <a:prstGeom prst="rect">
            <a:avLst/>
          </a:prstGeom>
        </p:spPr>
        <p:txBody>
          <a:bodyPr wrap="square">
            <a:spAutoFit/>
          </a:bodyPr>
          <a:lstStyle/>
          <a:p>
            <a:r>
              <a:rPr lang="en-US" sz="1500" b="1" spc="-100" dirty="0">
                <a:solidFill>
                  <a:schemeClr val="bg1"/>
                </a:solidFill>
                <a:latin typeface="Courier New" charset="0"/>
                <a:ea typeface="Courier New" charset="0"/>
                <a:cs typeface="Courier New" charset="0"/>
              </a:rPr>
              <a:t>fixed-weeks-box</a:t>
            </a:r>
            <a:endParaRPr lang="en-US" sz="1500" b="1" spc="-150" dirty="0">
              <a:solidFill>
                <a:schemeClr val="bg1"/>
              </a:solidFill>
              <a:latin typeface="Courier New" charset="0"/>
              <a:ea typeface="Courier New" charset="0"/>
              <a:cs typeface="Courier New" charset="0"/>
            </a:endParaRPr>
          </a:p>
        </p:txBody>
      </p:sp>
      <p:sp>
        <p:nvSpPr>
          <p:cNvPr id="32" name="Rectangle 31">
            <a:extLst>
              <a:ext uri="{FF2B5EF4-FFF2-40B4-BE49-F238E27FC236}">
                <a16:creationId xmlns:a16="http://schemas.microsoft.com/office/drawing/2014/main" id="{B8A5D8FB-FFC9-AD41-8F67-DCCEA0C23AF8}"/>
              </a:ext>
            </a:extLst>
          </p:cNvPr>
          <p:cNvSpPr/>
          <p:nvPr/>
        </p:nvSpPr>
        <p:spPr>
          <a:xfrm>
            <a:off x="4867882" y="925098"/>
            <a:ext cx="902811" cy="323165"/>
          </a:xfrm>
          <a:prstGeom prst="rect">
            <a:avLst/>
          </a:prstGeom>
        </p:spPr>
        <p:txBody>
          <a:bodyPr wrap="none">
            <a:spAutoFit/>
          </a:bodyPr>
          <a:lstStyle/>
          <a:p>
            <a:r>
              <a:rPr lang="en-US" sz="1500" spc="-100" dirty="0">
                <a:solidFill>
                  <a:schemeClr val="bg1"/>
                </a:solidFill>
                <a:latin typeface="Courier New" charset="0"/>
                <a:ea typeface="Courier New" charset="0"/>
                <a:cs typeface="Courier New" charset="0"/>
              </a:rPr>
              <a:t>animals</a:t>
            </a:r>
            <a:endParaRPr lang="en-US" sz="1500" dirty="0"/>
          </a:p>
        </p:txBody>
      </p:sp>
      <p:sp>
        <p:nvSpPr>
          <p:cNvPr id="33" name="Rectangle 32">
            <a:extLst>
              <a:ext uri="{FF2B5EF4-FFF2-40B4-BE49-F238E27FC236}">
                <a16:creationId xmlns:a16="http://schemas.microsoft.com/office/drawing/2014/main" id="{5195A74A-D21A-2642-B8F6-CB9014C24E86}"/>
              </a:ext>
            </a:extLst>
          </p:cNvPr>
          <p:cNvSpPr/>
          <p:nvPr/>
        </p:nvSpPr>
        <p:spPr>
          <a:xfrm>
            <a:off x="2581883" y="5232737"/>
            <a:ext cx="4733317" cy="855362"/>
          </a:xfrm>
          <a:prstGeom prst="rect">
            <a:avLst/>
          </a:prstGeom>
        </p:spPr>
        <p:txBody>
          <a:bodyPr wrap="square">
            <a:spAutoFit/>
          </a:bodyPr>
          <a:lstStyle/>
          <a:p>
            <a:pPr>
              <a:lnSpc>
                <a:spcPts val="2000"/>
              </a:lnSpc>
              <a:spcAft>
                <a:spcPts val="0"/>
              </a:spcAft>
            </a:pPr>
            <a:r>
              <a:rPr lang="en-US" sz="1500" spc="-100" dirty="0">
                <a:solidFill>
                  <a:schemeClr val="bg1"/>
                </a:solidFill>
                <a:latin typeface="Courier New" charset="0"/>
                <a:ea typeface="Courier New" charset="0"/>
                <a:cs typeface="Courier New" charset="0"/>
              </a:rPr>
              <a:t>animals</a:t>
            </a:r>
          </a:p>
          <a:p>
            <a:pPr>
              <a:lnSpc>
                <a:spcPts val="2000"/>
              </a:lnSpc>
              <a:spcAft>
                <a:spcPts val="0"/>
              </a:spcAft>
            </a:pPr>
            <a:endParaRPr lang="en-US" sz="1500" dirty="0">
              <a:solidFill>
                <a:schemeClr val="bg1"/>
              </a:solidFill>
              <a:latin typeface="Courier New" charset="0"/>
              <a:ea typeface="Courier New" charset="0"/>
              <a:cs typeface="Courier New" charset="0"/>
            </a:endParaRPr>
          </a:p>
          <a:p>
            <a:pPr>
              <a:lnSpc>
                <a:spcPts val="2000"/>
              </a:lnSpc>
              <a:spcAft>
                <a:spcPts val="0"/>
              </a:spcAft>
            </a:pPr>
            <a:r>
              <a:rPr lang="en-US" sz="1500" dirty="0">
                <a:solidFill>
                  <a:schemeClr val="bg1"/>
                </a:solidFill>
                <a:latin typeface="Courier New" charset="0"/>
                <a:ea typeface="Courier New" charset="0"/>
                <a:cs typeface="Courier New" charset="0"/>
              </a:rPr>
              <a:t>.filter(is-fixed)</a:t>
            </a:r>
          </a:p>
        </p:txBody>
      </p:sp>
      <p:cxnSp>
        <p:nvCxnSpPr>
          <p:cNvPr id="34" name="Straight Connector 33">
            <a:extLst>
              <a:ext uri="{FF2B5EF4-FFF2-40B4-BE49-F238E27FC236}">
                <a16:creationId xmlns:a16="http://schemas.microsoft.com/office/drawing/2014/main" id="{B7221F55-103A-EE49-9292-1EB9CAD35499}"/>
              </a:ext>
            </a:extLst>
          </p:cNvPr>
          <p:cNvCxnSpPr/>
          <p:nvPr/>
        </p:nvCxnSpPr>
        <p:spPr>
          <a:xfrm>
            <a:off x="2533950" y="56388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714293D2-14AA-C943-9694-8B049D9EF950}"/>
              </a:ext>
            </a:extLst>
          </p:cNvPr>
          <p:cNvSpPr/>
          <p:nvPr/>
        </p:nvSpPr>
        <p:spPr>
          <a:xfrm>
            <a:off x="2310034" y="6291218"/>
            <a:ext cx="2236510" cy="323165"/>
          </a:xfrm>
          <a:prstGeom prst="rect">
            <a:avLst/>
          </a:prstGeom>
        </p:spPr>
        <p:txBody>
          <a:bodyPr wrap="none">
            <a:spAutoFit/>
          </a:bodyPr>
          <a:lstStyle/>
          <a:p>
            <a:r>
              <a:rPr lang="en-US" sz="1500" spc="-100" dirty="0">
                <a:solidFill>
                  <a:schemeClr val="bg1"/>
                </a:solidFill>
                <a:latin typeface="Courier New" charset="0"/>
                <a:cs typeface="Courier New" charset="0"/>
              </a:rPr>
              <a:t>box-plot(t, “weeks”)</a:t>
            </a:r>
            <a:endParaRPr lang="en-US" sz="1500" dirty="0"/>
          </a:p>
        </p:txBody>
      </p:sp>
      <p:sp>
        <p:nvSpPr>
          <p:cNvPr id="37" name="Rectangle 36">
            <a:extLst>
              <a:ext uri="{FF2B5EF4-FFF2-40B4-BE49-F238E27FC236}">
                <a16:creationId xmlns:a16="http://schemas.microsoft.com/office/drawing/2014/main" id="{7DC4E436-D47F-4D41-B2A2-3377ADB774C6}"/>
              </a:ext>
            </a:extLst>
          </p:cNvPr>
          <p:cNvSpPr/>
          <p:nvPr/>
        </p:nvSpPr>
        <p:spPr>
          <a:xfrm>
            <a:off x="7329488" y="2391460"/>
            <a:ext cx="1627369" cy="323165"/>
          </a:xfrm>
          <a:prstGeom prst="rect">
            <a:avLst/>
          </a:prstGeom>
        </p:spPr>
        <p:txBody>
          <a:bodyPr wrap="none">
            <a:spAutoFit/>
          </a:bodyPr>
          <a:lstStyle/>
          <a:p>
            <a:r>
              <a:rPr lang="en-US" sz="1500" b="1" spc="-150" dirty="0">
                <a:solidFill>
                  <a:schemeClr val="bg1"/>
                </a:solidFill>
                <a:latin typeface="Courier New" charset="0"/>
                <a:ea typeface="Courier New" charset="0"/>
                <a:cs typeface="Courier New" charset="0"/>
              </a:rPr>
              <a:t>(example-table)</a:t>
            </a:r>
            <a:endParaRPr lang="en-US" sz="1500" dirty="0"/>
          </a:p>
        </p:txBody>
      </p:sp>
      <p:graphicFrame>
        <p:nvGraphicFramePr>
          <p:cNvPr id="38" name="Table 37">
            <a:extLst>
              <a:ext uri="{FF2B5EF4-FFF2-40B4-BE49-F238E27FC236}">
                <a16:creationId xmlns:a16="http://schemas.microsoft.com/office/drawing/2014/main" id="{9E852DE6-D6B8-364E-8D3A-BCA1ECBB8AEE}"/>
              </a:ext>
            </a:extLst>
          </p:cNvPr>
          <p:cNvGraphicFramePr>
            <a:graphicFrameLocks noGrp="1"/>
          </p:cNvGraphicFramePr>
          <p:nvPr>
            <p:extLst>
              <p:ext uri="{D42A27DB-BD31-4B8C-83A1-F6EECF244321}">
                <p14:modId xmlns:p14="http://schemas.microsoft.com/office/powerpoint/2010/main" val="58115696"/>
              </p:ext>
            </p:extLst>
          </p:nvPr>
        </p:nvGraphicFramePr>
        <p:xfrm>
          <a:off x="2329084" y="2735055"/>
          <a:ext cx="2395316" cy="1650495"/>
        </p:xfrm>
        <a:graphic>
          <a:graphicData uri="http://schemas.openxmlformats.org/drawingml/2006/table">
            <a:tbl>
              <a:tblPr firstRow="1" firstCol="1" bandRow="1">
                <a:tableStyleId>{7E9639D4-E3E2-4D34-9284-5A2195B3D0D7}</a:tableStyleId>
              </a:tblPr>
              <a:tblGrid>
                <a:gridCol w="947516">
                  <a:extLst>
                    <a:ext uri="{9D8B030D-6E8A-4147-A177-3AD203B41FA5}">
                      <a16:colId xmlns:a16="http://schemas.microsoft.com/office/drawing/2014/main" val="1423625004"/>
                    </a:ext>
                  </a:extLst>
                </a:gridCol>
                <a:gridCol w="681006">
                  <a:extLst>
                    <a:ext uri="{9D8B030D-6E8A-4147-A177-3AD203B41FA5}">
                      <a16:colId xmlns:a16="http://schemas.microsoft.com/office/drawing/2014/main" val="1420626048"/>
                    </a:ext>
                  </a:extLst>
                </a:gridCol>
                <a:gridCol w="766794">
                  <a:extLst>
                    <a:ext uri="{9D8B030D-6E8A-4147-A177-3AD203B41FA5}">
                      <a16:colId xmlns:a16="http://schemas.microsoft.com/office/drawing/2014/main" val="2853265818"/>
                    </a:ext>
                  </a:extLst>
                </a:gridCol>
              </a:tblGrid>
              <a:tr h="257541">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name</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fixed</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weeks</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54938114"/>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Sunflower</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6</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0126615"/>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Sheba</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6</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8100601"/>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Buddy</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3</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7520337"/>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Felix</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5</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530650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Mittens</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1</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0838587"/>
                  </a:ext>
                </a:extLst>
              </a:tr>
            </a:tbl>
          </a:graphicData>
        </a:graphic>
      </p:graphicFrame>
      <p:cxnSp>
        <p:nvCxnSpPr>
          <p:cNvPr id="40" name="Straight Connector 39">
            <a:extLst>
              <a:ext uri="{FF2B5EF4-FFF2-40B4-BE49-F238E27FC236}">
                <a16:creationId xmlns:a16="http://schemas.microsoft.com/office/drawing/2014/main" id="{1445E2FC-7B63-D149-95C3-1523CBC26182}"/>
              </a:ext>
            </a:extLst>
          </p:cNvPr>
          <p:cNvCxnSpPr/>
          <p:nvPr/>
        </p:nvCxnSpPr>
        <p:spPr>
          <a:xfrm>
            <a:off x="2575407" y="61722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ounded Rectangle 41">
            <a:extLst>
              <a:ext uri="{FF2B5EF4-FFF2-40B4-BE49-F238E27FC236}">
                <a16:creationId xmlns:a16="http://schemas.microsoft.com/office/drawing/2014/main" id="{2ADE6FED-33C5-B44D-B04E-97E286A35C31}"/>
              </a:ext>
            </a:extLst>
          </p:cNvPr>
          <p:cNvSpPr/>
          <p:nvPr/>
        </p:nvSpPr>
        <p:spPr>
          <a:xfrm>
            <a:off x="3505200" y="5791200"/>
            <a:ext cx="1066800" cy="30480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ular Callout 42">
            <a:extLst>
              <a:ext uri="{FF2B5EF4-FFF2-40B4-BE49-F238E27FC236}">
                <a16:creationId xmlns:a16="http://schemas.microsoft.com/office/drawing/2014/main" id="{DC868271-8D3F-2943-9448-FA954DFF6040}"/>
              </a:ext>
            </a:extLst>
          </p:cNvPr>
          <p:cNvSpPr/>
          <p:nvPr/>
        </p:nvSpPr>
        <p:spPr>
          <a:xfrm>
            <a:off x="152400" y="3352800"/>
            <a:ext cx="1828800" cy="1219200"/>
          </a:xfrm>
          <a:prstGeom prst="wedgeRectCallout">
            <a:avLst>
              <a:gd name="adj1" fmla="val 130729"/>
              <a:gd name="adj2" fmla="val 1550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Recipe!</a:t>
            </a:r>
          </a:p>
        </p:txBody>
      </p:sp>
      <p:pic>
        <p:nvPicPr>
          <p:cNvPr id="3" name="Picture 2">
            <a:extLst>
              <a:ext uri="{FF2B5EF4-FFF2-40B4-BE49-F238E27FC236}">
                <a16:creationId xmlns:a16="http://schemas.microsoft.com/office/drawing/2014/main" id="{58A51C3E-C198-6643-A082-711FC823EF3A}"/>
              </a:ext>
            </a:extLst>
          </p:cNvPr>
          <p:cNvPicPr>
            <a:picLocks noChangeAspect="1"/>
          </p:cNvPicPr>
          <p:nvPr/>
        </p:nvPicPr>
        <p:blipFill>
          <a:blip r:embed="rId4"/>
          <a:stretch>
            <a:fillRect/>
          </a:stretch>
        </p:blipFill>
        <p:spPr>
          <a:xfrm>
            <a:off x="6553200" y="2820332"/>
            <a:ext cx="1727264" cy="1516107"/>
          </a:xfrm>
          <a:prstGeom prst="rect">
            <a:avLst/>
          </a:prstGeom>
        </p:spPr>
      </p:pic>
    </p:spTree>
    <p:extLst>
      <p:ext uri="{BB962C8B-B14F-4D97-AF65-F5344CB8AC3E}">
        <p14:creationId xmlns:p14="http://schemas.microsoft.com/office/powerpoint/2010/main" val="187186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42" presetClass="path" presetSubtype="0" accel="50000" decel="50000" fill="hold" grpId="1" nodeType="withEffect">
                                  <p:stCondLst>
                                    <p:cond delay="0"/>
                                  </p:stCondLst>
                                  <p:childTnLst>
                                    <p:animMotion origin="layout" path="M -1.94444E-6 -4.44444E-6 L 0.38525 0.21806 " pathEditMode="relative" rAng="0" ptsTypes="AA">
                                      <p:cBhvr>
                                        <p:cTn id="39" dur="2000" fill="hold"/>
                                        <p:tgtEl>
                                          <p:spTgt spid="30"/>
                                        </p:tgtEl>
                                        <p:attrNameLst>
                                          <p:attrName>ppt_x</p:attrName>
                                          <p:attrName>ppt_y</p:attrName>
                                        </p:attrNameLst>
                                      </p:cBhvr>
                                      <p:rCtr x="19253" y="10903"/>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42" presetClass="path" presetSubtype="0" accel="50000" decel="50000" fill="hold" grpId="1" nodeType="withEffect">
                                  <p:stCondLst>
                                    <p:cond delay="0"/>
                                  </p:stCondLst>
                                  <p:childTnLst>
                                    <p:animMotion origin="layout" path="M 3.61111E-6 1.85185E-6 L -0.29601 0.3794 " pathEditMode="relative" rAng="0" ptsTypes="AA">
                                      <p:cBhvr>
                                        <p:cTn id="51" dur="2000" fill="hold"/>
                                        <p:tgtEl>
                                          <p:spTgt spid="31"/>
                                        </p:tgtEl>
                                        <p:attrNameLst>
                                          <p:attrName>ppt_x</p:attrName>
                                          <p:attrName>ppt_y</p:attrName>
                                        </p:attrNameLst>
                                      </p:cBhvr>
                                      <p:rCtr x="-14809" y="18958"/>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42" presetClass="path" presetSubtype="0" accel="50000" decel="50000" fill="hold" grpId="0" nodeType="withEffect">
                                  <p:stCondLst>
                                    <p:cond delay="0"/>
                                  </p:stCondLst>
                                  <p:childTnLst>
                                    <p:animMotion origin="layout" path="M 2.77778E-6 -3.33333E-6 L 0.00121 0.59167 " pathEditMode="relative" rAng="0" ptsTypes="AA">
                                      <p:cBhvr>
                                        <p:cTn id="63" dur="2000" fill="hold"/>
                                        <p:tgtEl>
                                          <p:spTgt spid="32"/>
                                        </p:tgtEl>
                                        <p:attrNameLst>
                                          <p:attrName>ppt_x</p:attrName>
                                          <p:attrName>ppt_y</p:attrName>
                                        </p:attrNameLst>
                                      </p:cBhvr>
                                      <p:rCtr x="52" y="2958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3">
                                            <p:txEl>
                                              <p:pRg st="0" end="0"/>
                                            </p:txEl>
                                          </p:spTgt>
                                        </p:tgtEl>
                                        <p:attrNameLst>
                                          <p:attrName>style.visibility</p:attrName>
                                        </p:attrNameLst>
                                      </p:cBhvr>
                                      <p:to>
                                        <p:strVal val="visible"/>
                                      </p:to>
                                    </p:set>
                                    <p:animEffect transition="in" filter="fade">
                                      <p:cBhvr>
                                        <p:cTn id="68" dur="500"/>
                                        <p:tgtEl>
                                          <p:spTgt spid="33">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
                                            <p:txEl>
                                              <p:pRg st="2" end="2"/>
                                            </p:txEl>
                                          </p:spTgt>
                                        </p:tgtEl>
                                        <p:attrNameLst>
                                          <p:attrName>style.visibility</p:attrName>
                                        </p:attrNameLst>
                                      </p:cBhvr>
                                      <p:to>
                                        <p:strVal val="visible"/>
                                      </p:to>
                                    </p:set>
                                    <p:animEffect transition="in" filter="fade">
                                      <p:cBhvr>
                                        <p:cTn id="78" dur="500"/>
                                        <p:tgtEl>
                                          <p:spTgt spid="33">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0" grpId="1"/>
      <p:bldP spid="31" grpId="0"/>
      <p:bldP spid="31" grpId="1"/>
      <p:bldP spid="32" grpId="0"/>
      <p:bldP spid="32" grpId="1"/>
      <p:bldP spid="35" grpId="0"/>
      <p:bldP spid="37" grpId="0"/>
      <p:bldP spid="42" grpId="0" animBg="1"/>
      <p:bldP spid="4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Your dataset</a:t>
            </a:r>
          </a:p>
        </p:txBody>
      </p:sp>
      <p:sp>
        <p:nvSpPr>
          <p:cNvPr id="4" name="Rectangle 3"/>
          <p:cNvSpPr>
            <a:spLocks noChangeArrowheads="1"/>
          </p:cNvSpPr>
          <p:nvPr/>
        </p:nvSpPr>
        <p:spPr bwMode="auto">
          <a:xfrm>
            <a:off x="304800" y="1819275"/>
            <a:ext cx="8610600" cy="180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sz="2400" dirty="0">
                <a:latin typeface="Arial" charset="0"/>
                <a:ea typeface="Arial" charset="0"/>
                <a:cs typeface="Arial" charset="0"/>
              </a:rPr>
              <a:t>Explore Center and Variation for your data on Page 34</a:t>
            </a:r>
          </a:p>
          <a:p>
            <a:pPr marL="342900" indent="-342900" eaLnBrk="1" hangingPunct="1">
              <a:spcAft>
                <a:spcPts val="1800"/>
              </a:spcAft>
              <a:buClr>
                <a:srgbClr val="4C4C4C"/>
              </a:buClr>
              <a:buSzTx/>
            </a:pPr>
            <a:endParaRPr lang="en-US" sz="2400" dirty="0">
              <a:latin typeface="Arial" charset="0"/>
              <a:ea typeface="Arial" charset="0"/>
              <a:cs typeface="Arial" charset="0"/>
            </a:endParaRPr>
          </a:p>
          <a:p>
            <a:pPr marL="342900" indent="-342900" eaLnBrk="1" hangingPunct="1">
              <a:spcAft>
                <a:spcPts val="1800"/>
              </a:spcAft>
              <a:buClr>
                <a:srgbClr val="4C4C4C"/>
              </a:buClr>
              <a:buSzTx/>
            </a:pPr>
            <a:r>
              <a:rPr lang="en-US" sz="2400" i="1" dirty="0">
                <a:latin typeface="Arial" charset="0"/>
                <a:ea typeface="Arial" charset="0"/>
                <a:cs typeface="Arial" charset="0"/>
              </a:rPr>
              <a:t>How else can we visualize variation</a:t>
            </a:r>
            <a:r>
              <a:rPr lang="mr-IN" sz="2400" i="1" dirty="0">
                <a:latin typeface="Arial" charset="0"/>
                <a:ea typeface="Arial" charset="0"/>
                <a:cs typeface="Arial" charset="0"/>
              </a:rPr>
              <a:t>…</a:t>
            </a:r>
            <a:r>
              <a:rPr lang="en-US" sz="2400" i="1" dirty="0">
                <a:latin typeface="Arial" charset="0"/>
                <a:ea typeface="Arial" charset="0"/>
                <a:cs typeface="Arial" charset="0"/>
              </a:rPr>
              <a: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43127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6</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Visualizing Frequency</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766364"/>
            <a:ext cx="8610600" cy="173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600"/>
              </a:spcAft>
              <a:buClr>
                <a:srgbClr val="4C4C4C"/>
              </a:buClr>
              <a:buSzTx/>
            </a:pPr>
            <a:r>
              <a:rPr lang="en-US" altLang="en-US" sz="2200" dirty="0">
                <a:latin typeface="Arial" charset="0"/>
                <a:ea typeface="Arial" charset="0"/>
                <a:cs typeface="Arial" charset="0"/>
              </a:rPr>
              <a:t>Complete Page 37</a:t>
            </a:r>
          </a:p>
          <a:p>
            <a:pPr marL="342900" indent="-342900" eaLnBrk="1" hangingPunct="1">
              <a:spcAft>
                <a:spcPts val="600"/>
              </a:spcAft>
              <a:buClr>
                <a:srgbClr val="4C4C4C"/>
              </a:buClr>
              <a:buSzTx/>
            </a:pPr>
            <a:r>
              <a:rPr lang="en-US" altLang="en-US" sz="2200" dirty="0">
                <a:latin typeface="Arial" charset="0"/>
                <a:ea typeface="Arial" charset="0"/>
                <a:cs typeface="Arial" charset="0"/>
              </a:rPr>
              <a:t>What are these two charts measuring?</a:t>
            </a:r>
          </a:p>
          <a:p>
            <a:pPr marL="342900" indent="-342900" eaLnBrk="1" hangingPunct="1">
              <a:spcAft>
                <a:spcPts val="1800"/>
              </a:spcAft>
              <a:buClr>
                <a:srgbClr val="4C4C4C"/>
              </a:buClr>
              <a:buSzTx/>
            </a:pPr>
            <a:r>
              <a:rPr lang="en-US" altLang="en-US" sz="2200" dirty="0">
                <a:latin typeface="Arial" charset="0"/>
                <a:ea typeface="Arial" charset="0"/>
                <a:cs typeface="Arial" charset="0"/>
              </a:rPr>
              <a:t>These charts visualize the </a:t>
            </a:r>
            <a:r>
              <a:rPr lang="en-US" altLang="en-US" sz="2200" i="1" dirty="0">
                <a:latin typeface="Arial" charset="0"/>
                <a:ea typeface="Arial" charset="0"/>
                <a:cs typeface="Arial" charset="0"/>
              </a:rPr>
              <a:t>frequency</a:t>
            </a:r>
            <a:r>
              <a:rPr lang="en-US" altLang="en-US" sz="2200" dirty="0">
                <a:latin typeface="Arial" charset="0"/>
                <a:ea typeface="Arial" charset="0"/>
                <a:cs typeface="Arial" charset="0"/>
              </a:rPr>
              <a:t> with which certain values appear in our dataset!</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5" name="TextBox 4">
            <a:extLst>
              <a:ext uri="{FF2B5EF4-FFF2-40B4-BE49-F238E27FC236}">
                <a16:creationId xmlns:a16="http://schemas.microsoft.com/office/drawing/2014/main" id="{23786C46-A1E4-4073-B9E9-2D61A04F5B37}"/>
              </a:ext>
            </a:extLst>
          </p:cNvPr>
          <p:cNvSpPr txBox="1"/>
          <p:nvPr/>
        </p:nvSpPr>
        <p:spPr>
          <a:xfrm>
            <a:off x="0" y="3962400"/>
            <a:ext cx="9144000" cy="984885"/>
          </a:xfrm>
          <a:prstGeom prst="rect">
            <a:avLst/>
          </a:prstGeom>
          <a:noFill/>
        </p:spPr>
        <p:txBody>
          <a:bodyPr wrap="square" rtlCol="0">
            <a:spAutoFit/>
          </a:bodyPr>
          <a:lstStyle/>
          <a:p>
            <a:pPr algn="ct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freq</a:t>
            </a:r>
            <a:r>
              <a:rPr lang="en-US" sz="1900" spc="-100" dirty="0">
                <a:solidFill>
                  <a:schemeClr val="accent1"/>
                </a:solidFill>
                <a:latin typeface="Courier New" charset="0"/>
                <a:ea typeface="Courier New" charset="0"/>
                <a:cs typeface="Courier New" charset="0"/>
              </a:rPr>
              <a:t>-bar-chart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labels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values</a:t>
            </a:r>
            <a:r>
              <a:rPr lang="en-US" sz="1800" spc="-6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sym typeface="Wingdings"/>
              </a:rPr>
              <a:t> </a:t>
            </a:r>
            <a:r>
              <a:rPr lang="en-US" sz="1900" spc="-100" dirty="0">
                <a:solidFill>
                  <a:schemeClr val="accent1"/>
                </a:solidFill>
                <a:latin typeface="Courier New" charset="0"/>
                <a:ea typeface="Courier New" charset="0"/>
                <a:cs typeface="Courier New" charset="0"/>
              </a:rPr>
              <a:t>Image</a:t>
            </a:r>
          </a:p>
          <a:p>
            <a:pPr algn="ctr"/>
            <a:endParaRPr lang="en-US" sz="2000" dirty="0">
              <a:solidFill>
                <a:schemeClr val="accent1"/>
              </a:solidFill>
              <a:latin typeface="Courier New" charset="0"/>
              <a:ea typeface="Courier New" charset="0"/>
              <a:cs typeface="Courier New" charset="0"/>
            </a:endParaRPr>
          </a:p>
          <a:p>
            <a:pPr algn="ctr"/>
            <a:r>
              <a:rPr lang="en-US" sz="1900" spc="-100" dirty="0">
                <a:solidFill>
                  <a:schemeClr val="accent1"/>
                </a:solidFill>
                <a:latin typeface="Courier New" charset="0"/>
                <a:ea typeface="Courier New" charset="0"/>
                <a:cs typeface="Courier New" charset="0"/>
              </a:rPr>
              <a:t>#histogram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t>
            </a:r>
            <a:r>
              <a:rPr lang="en-US" sz="1900" spc="-6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rPr>
              <a:t>Table, labels</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values</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bin-width</a:t>
            </a:r>
            <a:r>
              <a:rPr lang="en-US" sz="1900" spc="-6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Num</a:t>
            </a:r>
            <a:r>
              <a:rPr lang="en-US" sz="1900" spc="-1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sym typeface="Wingdings"/>
              </a:rPr>
              <a:t></a:t>
            </a:r>
            <a:r>
              <a:rPr lang="en-US" sz="1900" spc="-100" dirty="0" err="1">
                <a:solidFill>
                  <a:schemeClr val="accent1"/>
                </a:solidFill>
                <a:latin typeface="Courier New" charset="0"/>
                <a:ea typeface="Courier New" charset="0"/>
                <a:cs typeface="Courier New" charset="0"/>
              </a:rPr>
              <a:t>Img</a:t>
            </a:r>
            <a:endParaRPr lang="en-US" sz="1900" spc="-10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337724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gender-</a:t>
            </a:r>
            <a:r>
              <a:rPr lang="en-US" dirty="0" err="1"/>
              <a:t>freq</a:t>
            </a:r>
            <a:r>
              <a:rPr lang="en-US" dirty="0"/>
              <a:t>-bar</a:t>
            </a:r>
          </a:p>
        </p:txBody>
      </p:sp>
      <p:pic>
        <p:nvPicPr>
          <p:cNvPr id="24" name="Picture 23">
            <a:extLst>
              <a:ext uri="{FF2B5EF4-FFF2-40B4-BE49-F238E27FC236}">
                <a16:creationId xmlns:a16="http://schemas.microsoft.com/office/drawing/2014/main" id="{DEF5D5F7-297B-2D47-A8D8-C5C0A2F9F485}"/>
              </a:ext>
            </a:extLst>
          </p:cNvPr>
          <p:cNvPicPr>
            <a:picLocks noChangeAspect="1"/>
          </p:cNvPicPr>
          <p:nvPr/>
        </p:nvPicPr>
        <p:blipFill>
          <a:blip r:embed="rId3"/>
          <a:stretch>
            <a:fillRect/>
          </a:stretch>
        </p:blipFill>
        <p:spPr>
          <a:xfrm>
            <a:off x="2119542" y="895350"/>
            <a:ext cx="6997700" cy="6038850"/>
          </a:xfrm>
          <a:prstGeom prst="rect">
            <a:avLst/>
          </a:prstGeom>
          <a:ln>
            <a:solidFill>
              <a:schemeClr val="bg1"/>
            </a:solidFill>
          </a:ln>
        </p:spPr>
      </p:pic>
      <p:sp>
        <p:nvSpPr>
          <p:cNvPr id="25" name="TextBox 24">
            <a:extLst>
              <a:ext uri="{FF2B5EF4-FFF2-40B4-BE49-F238E27FC236}">
                <a16:creationId xmlns:a16="http://schemas.microsoft.com/office/drawing/2014/main" id="{66358183-2C73-0B4B-A1A5-7AFE8693A67A}"/>
              </a:ext>
            </a:extLst>
          </p:cNvPr>
          <p:cNvSpPr txBox="1"/>
          <p:nvPr/>
        </p:nvSpPr>
        <p:spPr>
          <a:xfrm>
            <a:off x="2273451" y="914973"/>
            <a:ext cx="1723549" cy="323165"/>
          </a:xfrm>
          <a:prstGeom prst="rect">
            <a:avLst/>
          </a:prstGeom>
          <a:noFill/>
        </p:spPr>
        <p:txBody>
          <a:bodyPr wrap="none" rtlCol="0">
            <a:spAutoFit/>
          </a:bodyPr>
          <a:lstStyle/>
          <a:p>
            <a:r>
              <a:rPr lang="en-US" sz="1500" b="1" spc="-100" dirty="0">
                <a:solidFill>
                  <a:schemeClr val="bg1"/>
                </a:solidFill>
                <a:latin typeface="Courier New" charset="0"/>
                <a:ea typeface="Courier New" charset="0"/>
                <a:cs typeface="Courier New" charset="0"/>
              </a:rPr>
              <a:t>gender-</a:t>
            </a:r>
            <a:r>
              <a:rPr lang="en-US" sz="1500" b="1" spc="-100" dirty="0" err="1">
                <a:solidFill>
                  <a:schemeClr val="bg1"/>
                </a:solidFill>
                <a:latin typeface="Courier New" charset="0"/>
                <a:ea typeface="Courier New" charset="0"/>
                <a:cs typeface="Courier New" charset="0"/>
              </a:rPr>
              <a:t>freq</a:t>
            </a:r>
            <a:r>
              <a:rPr lang="en-US" sz="1500" b="1" spc="-100" dirty="0">
                <a:solidFill>
                  <a:schemeClr val="bg1"/>
                </a:solidFill>
                <a:latin typeface="Courier New" charset="0"/>
                <a:ea typeface="Courier New" charset="0"/>
                <a:cs typeface="Courier New" charset="0"/>
              </a:rPr>
              <a:t>-bar</a:t>
            </a:r>
          </a:p>
        </p:txBody>
      </p:sp>
      <p:sp>
        <p:nvSpPr>
          <p:cNvPr id="26" name="TextBox 25">
            <a:extLst>
              <a:ext uri="{FF2B5EF4-FFF2-40B4-BE49-F238E27FC236}">
                <a16:creationId xmlns:a16="http://schemas.microsoft.com/office/drawing/2014/main" id="{9D97130D-0248-8F4A-9932-AEFD5113C8EB}"/>
              </a:ext>
            </a:extLst>
          </p:cNvPr>
          <p:cNvSpPr txBox="1"/>
          <p:nvPr/>
        </p:nvSpPr>
        <p:spPr>
          <a:xfrm>
            <a:off x="4572000" y="919091"/>
            <a:ext cx="2413860"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(animals :: Table)</a:t>
            </a:r>
          </a:p>
        </p:txBody>
      </p:sp>
      <p:sp>
        <p:nvSpPr>
          <p:cNvPr id="27" name="TextBox 26">
            <a:extLst>
              <a:ext uri="{FF2B5EF4-FFF2-40B4-BE49-F238E27FC236}">
                <a16:creationId xmlns:a16="http://schemas.microsoft.com/office/drawing/2014/main" id="{083017FA-E8D4-4D4F-87CE-69ACDCA14615}"/>
              </a:ext>
            </a:extLst>
          </p:cNvPr>
          <p:cNvSpPr txBox="1"/>
          <p:nvPr/>
        </p:nvSpPr>
        <p:spPr>
          <a:xfrm>
            <a:off x="7431495" y="914973"/>
            <a:ext cx="1531838" cy="323165"/>
          </a:xfrm>
          <a:prstGeom prst="rect">
            <a:avLst/>
          </a:prstGeom>
          <a:noFill/>
        </p:spPr>
        <p:txBody>
          <a:bodyPr wrap="square" rtlCol="0">
            <a:spAutoFit/>
          </a:bodyPr>
          <a:lstStyle/>
          <a:p>
            <a:pPr algn="ctr"/>
            <a:r>
              <a:rPr lang="en-US" sz="1500" b="1" spc="-100" dirty="0">
                <a:solidFill>
                  <a:schemeClr val="bg1"/>
                </a:solidFill>
                <a:latin typeface="Courier New" charset="0"/>
                <a:ea typeface="Courier New" charset="0"/>
                <a:cs typeface="Courier New" charset="0"/>
              </a:rPr>
              <a:t>Image</a:t>
            </a:r>
          </a:p>
        </p:txBody>
      </p:sp>
      <p:sp>
        <p:nvSpPr>
          <p:cNvPr id="28" name="TextBox 27">
            <a:extLst>
              <a:ext uri="{FF2B5EF4-FFF2-40B4-BE49-F238E27FC236}">
                <a16:creationId xmlns:a16="http://schemas.microsoft.com/office/drawing/2014/main" id="{2031B9D5-899E-8746-AD56-4E0C3841FEBB}"/>
              </a:ext>
            </a:extLst>
          </p:cNvPr>
          <p:cNvSpPr txBox="1"/>
          <p:nvPr/>
        </p:nvSpPr>
        <p:spPr>
          <a:xfrm>
            <a:off x="2273451" y="1412032"/>
            <a:ext cx="6689882" cy="598882"/>
          </a:xfrm>
          <a:prstGeom prst="rect">
            <a:avLst/>
          </a:prstGeom>
          <a:noFill/>
        </p:spPr>
        <p:txBody>
          <a:bodyPr wrap="square" rtlCol="0">
            <a:spAutoFit/>
          </a:bodyPr>
          <a:lstStyle/>
          <a:p>
            <a:pPr>
              <a:lnSpc>
                <a:spcPts val="2000"/>
              </a:lnSpc>
            </a:pPr>
            <a:r>
              <a:rPr lang="en-US" sz="1500" b="1" spc="-100" dirty="0">
                <a:solidFill>
                  <a:schemeClr val="bg1"/>
                </a:solidFill>
                <a:latin typeface="Courier New" charset="0"/>
                <a:ea typeface="Courier New" charset="0"/>
                <a:cs typeface="Courier New" charset="0"/>
              </a:rPr>
              <a:t>Consume a table of animals, and produce a box plot of the</a:t>
            </a:r>
          </a:p>
          <a:p>
            <a:pPr>
              <a:lnSpc>
                <a:spcPts val="2000"/>
              </a:lnSpc>
            </a:pPr>
            <a:r>
              <a:rPr lang="en-US" sz="1500" b="1" spc="-100" dirty="0">
                <a:solidFill>
                  <a:schemeClr val="bg1"/>
                </a:solidFill>
                <a:latin typeface="Courier New" charset="0"/>
                <a:ea typeface="Courier New" charset="0"/>
                <a:cs typeface="Courier New" charset="0"/>
              </a:rPr>
              <a:t>weeks taken to be adopted, for only fixed animals</a:t>
            </a:r>
          </a:p>
        </p:txBody>
      </p:sp>
      <p:sp>
        <p:nvSpPr>
          <p:cNvPr id="29" name="TextBox 28">
            <a:extLst>
              <a:ext uri="{FF2B5EF4-FFF2-40B4-BE49-F238E27FC236}">
                <a16:creationId xmlns:a16="http://schemas.microsoft.com/office/drawing/2014/main" id="{5BE96E0D-FD94-074F-8F41-6491720DC785}"/>
              </a:ext>
            </a:extLst>
          </p:cNvPr>
          <p:cNvSpPr txBox="1"/>
          <p:nvPr/>
        </p:nvSpPr>
        <p:spPr>
          <a:xfrm>
            <a:off x="2116592" y="2397669"/>
            <a:ext cx="2831949" cy="323165"/>
          </a:xfrm>
          <a:prstGeom prst="rect">
            <a:avLst/>
          </a:prstGeom>
          <a:noFill/>
        </p:spPr>
        <p:txBody>
          <a:bodyPr wrap="square" rtlCol="0">
            <a:spAutoFit/>
          </a:bodyPr>
          <a:lstStyle/>
          <a:p>
            <a:r>
              <a:rPr lang="en-US" sz="1500" b="1" u="sng" spc="-100" dirty="0">
                <a:solidFill>
                  <a:schemeClr val="bg1"/>
                </a:solidFill>
                <a:latin typeface="Courier New" charset="0"/>
                <a:ea typeface="Courier New" charset="0"/>
                <a:cs typeface="Courier New" charset="0"/>
              </a:rPr>
              <a:t>example-table</a:t>
            </a:r>
          </a:p>
        </p:txBody>
      </p:sp>
      <p:sp>
        <p:nvSpPr>
          <p:cNvPr id="30" name="Rectangle 29">
            <a:extLst>
              <a:ext uri="{FF2B5EF4-FFF2-40B4-BE49-F238E27FC236}">
                <a16:creationId xmlns:a16="http://schemas.microsoft.com/office/drawing/2014/main" id="{4FD02C43-A973-CB49-B155-5FA104B6E114}"/>
              </a:ext>
            </a:extLst>
          </p:cNvPr>
          <p:cNvSpPr/>
          <p:nvPr/>
        </p:nvSpPr>
        <p:spPr>
          <a:xfrm>
            <a:off x="2273450" y="907072"/>
            <a:ext cx="1723549" cy="323165"/>
          </a:xfrm>
          <a:prstGeom prst="rect">
            <a:avLst/>
          </a:prstGeom>
        </p:spPr>
        <p:txBody>
          <a:bodyPr wrap="none">
            <a:spAutoFit/>
          </a:bodyPr>
          <a:lstStyle/>
          <a:p>
            <a:r>
              <a:rPr lang="en-US" sz="1500" b="1" spc="-100" dirty="0">
                <a:solidFill>
                  <a:schemeClr val="bg1"/>
                </a:solidFill>
                <a:latin typeface="Courier New" charset="0"/>
                <a:ea typeface="Courier New" charset="0"/>
                <a:cs typeface="Courier New" charset="0"/>
              </a:rPr>
              <a:t>gender-</a:t>
            </a:r>
            <a:r>
              <a:rPr lang="en-US" sz="1500" b="1" spc="-100" dirty="0" err="1">
                <a:solidFill>
                  <a:schemeClr val="bg1"/>
                </a:solidFill>
                <a:latin typeface="Courier New" charset="0"/>
                <a:ea typeface="Courier New" charset="0"/>
                <a:cs typeface="Courier New" charset="0"/>
              </a:rPr>
              <a:t>freq</a:t>
            </a:r>
            <a:r>
              <a:rPr lang="en-US" sz="1500" b="1" spc="-100" dirty="0">
                <a:solidFill>
                  <a:schemeClr val="bg1"/>
                </a:solidFill>
                <a:latin typeface="Courier New" charset="0"/>
                <a:ea typeface="Courier New" charset="0"/>
                <a:cs typeface="Courier New" charset="0"/>
              </a:rPr>
              <a:t>-bar</a:t>
            </a:r>
          </a:p>
        </p:txBody>
      </p:sp>
      <p:sp>
        <p:nvSpPr>
          <p:cNvPr id="31" name="Rectangle 30">
            <a:extLst>
              <a:ext uri="{FF2B5EF4-FFF2-40B4-BE49-F238E27FC236}">
                <a16:creationId xmlns:a16="http://schemas.microsoft.com/office/drawing/2014/main" id="{257E58C4-BFA0-FA4C-BACB-E1DC1C35CEAB}"/>
              </a:ext>
            </a:extLst>
          </p:cNvPr>
          <p:cNvSpPr/>
          <p:nvPr/>
        </p:nvSpPr>
        <p:spPr>
          <a:xfrm>
            <a:off x="5791200" y="2397669"/>
            <a:ext cx="3045341" cy="323165"/>
          </a:xfrm>
          <a:prstGeom prst="rect">
            <a:avLst/>
          </a:prstGeom>
        </p:spPr>
        <p:txBody>
          <a:bodyPr wrap="square">
            <a:spAutoFit/>
          </a:bodyPr>
          <a:lstStyle/>
          <a:p>
            <a:r>
              <a:rPr lang="en-US" sz="1500" b="1" spc="-100" dirty="0">
                <a:solidFill>
                  <a:schemeClr val="bg1"/>
                </a:solidFill>
                <a:latin typeface="Courier New" charset="0"/>
                <a:ea typeface="Courier New" charset="0"/>
                <a:cs typeface="Courier New" charset="0"/>
              </a:rPr>
              <a:t>fixed-weeks-box</a:t>
            </a:r>
            <a:endParaRPr lang="en-US" sz="1500" b="1" spc="-150" dirty="0">
              <a:solidFill>
                <a:schemeClr val="bg1"/>
              </a:solidFill>
              <a:latin typeface="Courier New" charset="0"/>
              <a:ea typeface="Courier New" charset="0"/>
              <a:cs typeface="Courier New" charset="0"/>
            </a:endParaRPr>
          </a:p>
        </p:txBody>
      </p:sp>
      <p:sp>
        <p:nvSpPr>
          <p:cNvPr id="32" name="Rectangle 31">
            <a:extLst>
              <a:ext uri="{FF2B5EF4-FFF2-40B4-BE49-F238E27FC236}">
                <a16:creationId xmlns:a16="http://schemas.microsoft.com/office/drawing/2014/main" id="{B8A5D8FB-FFC9-AD41-8F67-DCCEA0C23AF8}"/>
              </a:ext>
            </a:extLst>
          </p:cNvPr>
          <p:cNvSpPr/>
          <p:nvPr/>
        </p:nvSpPr>
        <p:spPr>
          <a:xfrm>
            <a:off x="4867882" y="925098"/>
            <a:ext cx="902811" cy="323165"/>
          </a:xfrm>
          <a:prstGeom prst="rect">
            <a:avLst/>
          </a:prstGeom>
        </p:spPr>
        <p:txBody>
          <a:bodyPr wrap="none">
            <a:spAutoFit/>
          </a:bodyPr>
          <a:lstStyle/>
          <a:p>
            <a:r>
              <a:rPr lang="en-US" sz="1500" spc="-100" dirty="0">
                <a:solidFill>
                  <a:schemeClr val="bg1"/>
                </a:solidFill>
                <a:latin typeface="Courier New" charset="0"/>
                <a:ea typeface="Courier New" charset="0"/>
                <a:cs typeface="Courier New" charset="0"/>
              </a:rPr>
              <a:t>animals</a:t>
            </a:r>
            <a:endParaRPr lang="en-US" sz="1500" dirty="0"/>
          </a:p>
        </p:txBody>
      </p:sp>
      <p:sp>
        <p:nvSpPr>
          <p:cNvPr id="33" name="Rectangle 32">
            <a:extLst>
              <a:ext uri="{FF2B5EF4-FFF2-40B4-BE49-F238E27FC236}">
                <a16:creationId xmlns:a16="http://schemas.microsoft.com/office/drawing/2014/main" id="{5195A74A-D21A-2642-B8F6-CB9014C24E86}"/>
              </a:ext>
            </a:extLst>
          </p:cNvPr>
          <p:cNvSpPr/>
          <p:nvPr/>
        </p:nvSpPr>
        <p:spPr>
          <a:xfrm>
            <a:off x="2581883" y="5232737"/>
            <a:ext cx="4733317" cy="855362"/>
          </a:xfrm>
          <a:prstGeom prst="rect">
            <a:avLst/>
          </a:prstGeom>
        </p:spPr>
        <p:txBody>
          <a:bodyPr wrap="square">
            <a:spAutoFit/>
          </a:bodyPr>
          <a:lstStyle/>
          <a:p>
            <a:pPr>
              <a:lnSpc>
                <a:spcPts val="2000"/>
              </a:lnSpc>
              <a:spcAft>
                <a:spcPts val="0"/>
              </a:spcAft>
            </a:pPr>
            <a:r>
              <a:rPr lang="en-US" sz="1500" spc="-100" dirty="0">
                <a:solidFill>
                  <a:schemeClr val="bg1"/>
                </a:solidFill>
                <a:latin typeface="Courier New" charset="0"/>
                <a:ea typeface="Courier New" charset="0"/>
                <a:cs typeface="Courier New" charset="0"/>
              </a:rPr>
              <a:t>animals</a:t>
            </a:r>
          </a:p>
          <a:p>
            <a:pPr>
              <a:lnSpc>
                <a:spcPts val="2000"/>
              </a:lnSpc>
              <a:spcAft>
                <a:spcPts val="0"/>
              </a:spcAft>
            </a:pPr>
            <a:endParaRPr lang="en-US" sz="1500" dirty="0">
              <a:solidFill>
                <a:schemeClr val="bg1"/>
              </a:solidFill>
              <a:latin typeface="Courier New" charset="0"/>
              <a:ea typeface="Courier New" charset="0"/>
              <a:cs typeface="Courier New" charset="0"/>
            </a:endParaRPr>
          </a:p>
          <a:p>
            <a:pPr>
              <a:lnSpc>
                <a:spcPts val="2000"/>
              </a:lnSpc>
              <a:spcAft>
                <a:spcPts val="0"/>
              </a:spcAft>
            </a:pPr>
            <a:r>
              <a:rPr lang="en-US" sz="1500" dirty="0">
                <a:solidFill>
                  <a:schemeClr val="bg1"/>
                </a:solidFill>
                <a:latin typeface="Courier New" charset="0"/>
                <a:ea typeface="Courier New" charset="0"/>
                <a:cs typeface="Courier New" charset="0"/>
              </a:rPr>
              <a:t>.filter(is-fixed)</a:t>
            </a:r>
          </a:p>
        </p:txBody>
      </p:sp>
      <p:cxnSp>
        <p:nvCxnSpPr>
          <p:cNvPr id="34" name="Straight Connector 33">
            <a:extLst>
              <a:ext uri="{FF2B5EF4-FFF2-40B4-BE49-F238E27FC236}">
                <a16:creationId xmlns:a16="http://schemas.microsoft.com/office/drawing/2014/main" id="{B7221F55-103A-EE49-9292-1EB9CAD35499}"/>
              </a:ext>
            </a:extLst>
          </p:cNvPr>
          <p:cNvCxnSpPr/>
          <p:nvPr/>
        </p:nvCxnSpPr>
        <p:spPr>
          <a:xfrm>
            <a:off x="2533950" y="56388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714293D2-14AA-C943-9694-8B049D9EF950}"/>
              </a:ext>
            </a:extLst>
          </p:cNvPr>
          <p:cNvSpPr/>
          <p:nvPr/>
        </p:nvSpPr>
        <p:spPr>
          <a:xfrm>
            <a:off x="2310034" y="6291218"/>
            <a:ext cx="2236510" cy="323165"/>
          </a:xfrm>
          <a:prstGeom prst="rect">
            <a:avLst/>
          </a:prstGeom>
        </p:spPr>
        <p:txBody>
          <a:bodyPr wrap="none">
            <a:spAutoFit/>
          </a:bodyPr>
          <a:lstStyle/>
          <a:p>
            <a:r>
              <a:rPr lang="en-US" sz="1500" spc="-100" dirty="0">
                <a:solidFill>
                  <a:schemeClr val="bg1"/>
                </a:solidFill>
                <a:latin typeface="Courier New" charset="0"/>
                <a:cs typeface="Courier New" charset="0"/>
              </a:rPr>
              <a:t>box-plot(t, “weeks”)</a:t>
            </a:r>
            <a:endParaRPr lang="en-US" sz="1500" dirty="0"/>
          </a:p>
        </p:txBody>
      </p:sp>
      <p:sp>
        <p:nvSpPr>
          <p:cNvPr id="37" name="Rectangle 36">
            <a:extLst>
              <a:ext uri="{FF2B5EF4-FFF2-40B4-BE49-F238E27FC236}">
                <a16:creationId xmlns:a16="http://schemas.microsoft.com/office/drawing/2014/main" id="{7DC4E436-D47F-4D41-B2A2-3377ADB774C6}"/>
              </a:ext>
            </a:extLst>
          </p:cNvPr>
          <p:cNvSpPr/>
          <p:nvPr/>
        </p:nvSpPr>
        <p:spPr>
          <a:xfrm>
            <a:off x="7329488" y="2391460"/>
            <a:ext cx="1627369" cy="323165"/>
          </a:xfrm>
          <a:prstGeom prst="rect">
            <a:avLst/>
          </a:prstGeom>
        </p:spPr>
        <p:txBody>
          <a:bodyPr wrap="none">
            <a:spAutoFit/>
          </a:bodyPr>
          <a:lstStyle/>
          <a:p>
            <a:r>
              <a:rPr lang="en-US" sz="1500" b="1" spc="-150" dirty="0">
                <a:solidFill>
                  <a:schemeClr val="bg1"/>
                </a:solidFill>
                <a:latin typeface="Courier New" charset="0"/>
                <a:ea typeface="Courier New" charset="0"/>
                <a:cs typeface="Courier New" charset="0"/>
              </a:rPr>
              <a:t>(example-table)</a:t>
            </a:r>
            <a:endParaRPr lang="en-US" sz="1500" dirty="0"/>
          </a:p>
        </p:txBody>
      </p:sp>
      <p:graphicFrame>
        <p:nvGraphicFramePr>
          <p:cNvPr id="38" name="Table 37">
            <a:extLst>
              <a:ext uri="{FF2B5EF4-FFF2-40B4-BE49-F238E27FC236}">
                <a16:creationId xmlns:a16="http://schemas.microsoft.com/office/drawing/2014/main" id="{9E852DE6-D6B8-364E-8D3A-BCA1ECBB8AEE}"/>
              </a:ext>
            </a:extLst>
          </p:cNvPr>
          <p:cNvGraphicFramePr>
            <a:graphicFrameLocks noGrp="1"/>
          </p:cNvGraphicFramePr>
          <p:nvPr>
            <p:extLst>
              <p:ext uri="{D42A27DB-BD31-4B8C-83A1-F6EECF244321}">
                <p14:modId xmlns:p14="http://schemas.microsoft.com/office/powerpoint/2010/main" val="2391957299"/>
              </p:ext>
            </p:extLst>
          </p:nvPr>
        </p:nvGraphicFramePr>
        <p:xfrm>
          <a:off x="2329084" y="2735055"/>
          <a:ext cx="2395316" cy="1650495"/>
        </p:xfrm>
        <a:graphic>
          <a:graphicData uri="http://schemas.openxmlformats.org/drawingml/2006/table">
            <a:tbl>
              <a:tblPr firstRow="1" firstCol="1" bandRow="1">
                <a:tableStyleId>{7E9639D4-E3E2-4D34-9284-5A2195B3D0D7}</a:tableStyleId>
              </a:tblPr>
              <a:tblGrid>
                <a:gridCol w="795116">
                  <a:extLst>
                    <a:ext uri="{9D8B030D-6E8A-4147-A177-3AD203B41FA5}">
                      <a16:colId xmlns:a16="http://schemas.microsoft.com/office/drawing/2014/main" val="1423625004"/>
                    </a:ext>
                  </a:extLst>
                </a:gridCol>
                <a:gridCol w="833406">
                  <a:extLst>
                    <a:ext uri="{9D8B030D-6E8A-4147-A177-3AD203B41FA5}">
                      <a16:colId xmlns:a16="http://schemas.microsoft.com/office/drawing/2014/main" val="1420626048"/>
                    </a:ext>
                  </a:extLst>
                </a:gridCol>
                <a:gridCol w="766794">
                  <a:extLst>
                    <a:ext uri="{9D8B030D-6E8A-4147-A177-3AD203B41FA5}">
                      <a16:colId xmlns:a16="http://schemas.microsoft.com/office/drawing/2014/main" val="2853265818"/>
                    </a:ext>
                  </a:extLst>
                </a:gridCol>
              </a:tblGrid>
              <a:tr h="257541">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name</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fixed</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tc>
                  <a:txBody>
                    <a:bodyPr/>
                    <a:lstStyle/>
                    <a:p>
                      <a:pPr marL="0" marR="0" algn="ctr">
                        <a:lnSpc>
                          <a:spcPct val="150000"/>
                        </a:lnSpc>
                        <a:spcBef>
                          <a:spcPts val="0"/>
                        </a:spcBef>
                        <a:spcAft>
                          <a:spcPts val="0"/>
                        </a:spcAft>
                      </a:pPr>
                      <a:r>
                        <a:rPr lang="en-US" sz="1400" b="1" dirty="0">
                          <a:solidFill>
                            <a:sysClr val="windowText" lastClr="000000"/>
                          </a:solidFill>
                          <a:effectLst/>
                          <a:latin typeface="Courier" pitchFamily="2" charset="0"/>
                        </a:rPr>
                        <a:t>gender</a:t>
                      </a:r>
                      <a:endParaRPr lang="en-US" sz="1400" b="1"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4154938114"/>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Sasha</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Female</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0126615"/>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Toggle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Female</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8100601"/>
                  </a:ext>
                </a:extLst>
              </a:tr>
              <a:tr h="257541">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rPr>
                        <a:t>Felix</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Male</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9752033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Wade</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false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Male</a:t>
                      </a: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85306507"/>
                  </a:ext>
                </a:extLst>
              </a:tr>
              <a:tr h="257541">
                <a:tc>
                  <a:txBody>
                    <a:bodyPr/>
                    <a:lstStyle/>
                    <a:p>
                      <a:pPr marL="0" marR="0" algn="ctr">
                        <a:lnSpc>
                          <a:spcPct val="150000"/>
                        </a:lnSpc>
                        <a:spcBef>
                          <a:spcPts val="0"/>
                        </a:spcBef>
                        <a:spcAft>
                          <a:spcPts val="0"/>
                        </a:spcAft>
                      </a:pPr>
                      <a:r>
                        <a:rPr lang="en-US" sz="1300" b="0">
                          <a:solidFill>
                            <a:sysClr val="windowText" lastClr="000000"/>
                          </a:solidFill>
                          <a:effectLst/>
                          <a:latin typeface="Courier" pitchFamily="2" charset="0"/>
                        </a:rPr>
                        <a:t>Mittens</a:t>
                      </a:r>
                      <a:endParaRPr lang="en-US" sz="1300" b="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ysClr val="windowText" lastClr="000000"/>
                          </a:solidFill>
                          <a:effectLst/>
                          <a:latin typeface="Courier" pitchFamily="2" charset="0"/>
                        </a:rPr>
                        <a:t>true</a:t>
                      </a:r>
                      <a:endPar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endParaRPr>
                    </a:p>
                  </a:txBody>
                  <a:tcPr marL="28575" marR="28575"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300" b="0" dirty="0">
                          <a:solidFill>
                            <a:sysClr val="windowText" lastClr="000000"/>
                          </a:solidFill>
                          <a:effectLst/>
                          <a:latin typeface="Courier" pitchFamily="2" charset="0"/>
                          <a:ea typeface="Arial Unicode MS" panose="020B0604020202020204" pitchFamily="34" charset="-128"/>
                          <a:cs typeface="Times New Roman" panose="02020603050405020304" pitchFamily="18" charset="0"/>
                        </a:rPr>
                        <a:t>Female</a:t>
                      </a: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80838587"/>
                  </a:ext>
                </a:extLst>
              </a:tr>
            </a:tbl>
          </a:graphicData>
        </a:graphic>
      </p:graphicFrame>
      <p:cxnSp>
        <p:nvCxnSpPr>
          <p:cNvPr id="40" name="Straight Connector 39">
            <a:extLst>
              <a:ext uri="{FF2B5EF4-FFF2-40B4-BE49-F238E27FC236}">
                <a16:creationId xmlns:a16="http://schemas.microsoft.com/office/drawing/2014/main" id="{1445E2FC-7B63-D149-95C3-1523CBC26182}"/>
              </a:ext>
            </a:extLst>
          </p:cNvPr>
          <p:cNvCxnSpPr/>
          <p:nvPr/>
        </p:nvCxnSpPr>
        <p:spPr>
          <a:xfrm>
            <a:off x="2575407" y="6172200"/>
            <a:ext cx="6381450"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ounded Rectangle 41">
            <a:extLst>
              <a:ext uri="{FF2B5EF4-FFF2-40B4-BE49-F238E27FC236}">
                <a16:creationId xmlns:a16="http://schemas.microsoft.com/office/drawing/2014/main" id="{2ADE6FED-33C5-B44D-B04E-97E286A35C31}"/>
              </a:ext>
            </a:extLst>
          </p:cNvPr>
          <p:cNvSpPr/>
          <p:nvPr/>
        </p:nvSpPr>
        <p:spPr>
          <a:xfrm>
            <a:off x="3505200" y="5791200"/>
            <a:ext cx="1066800" cy="304800"/>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ular Callout 42">
            <a:extLst>
              <a:ext uri="{FF2B5EF4-FFF2-40B4-BE49-F238E27FC236}">
                <a16:creationId xmlns:a16="http://schemas.microsoft.com/office/drawing/2014/main" id="{DC868271-8D3F-2943-9448-FA954DFF6040}"/>
              </a:ext>
            </a:extLst>
          </p:cNvPr>
          <p:cNvSpPr/>
          <p:nvPr/>
        </p:nvSpPr>
        <p:spPr>
          <a:xfrm>
            <a:off x="152400" y="3352800"/>
            <a:ext cx="1828800" cy="1219200"/>
          </a:xfrm>
          <a:prstGeom prst="wedgeRectCallout">
            <a:avLst>
              <a:gd name="adj1" fmla="val 130729"/>
              <a:gd name="adj2" fmla="val 1550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Design Recipe!</a:t>
            </a:r>
          </a:p>
        </p:txBody>
      </p:sp>
      <p:pic>
        <p:nvPicPr>
          <p:cNvPr id="3" name="Picture 2">
            <a:extLst>
              <a:ext uri="{FF2B5EF4-FFF2-40B4-BE49-F238E27FC236}">
                <a16:creationId xmlns:a16="http://schemas.microsoft.com/office/drawing/2014/main" id="{31DCF2F5-40AD-4D4F-894C-B3BAAE59C087}"/>
              </a:ext>
            </a:extLst>
          </p:cNvPr>
          <p:cNvPicPr>
            <a:picLocks noChangeAspect="1"/>
          </p:cNvPicPr>
          <p:nvPr/>
        </p:nvPicPr>
        <p:blipFill>
          <a:blip r:embed="rId4"/>
          <a:stretch>
            <a:fillRect/>
          </a:stretch>
        </p:blipFill>
        <p:spPr>
          <a:xfrm>
            <a:off x="6158466" y="2829800"/>
            <a:ext cx="2038948" cy="1555750"/>
          </a:xfrm>
          <a:prstGeom prst="rect">
            <a:avLst/>
          </a:prstGeom>
        </p:spPr>
      </p:pic>
    </p:spTree>
    <p:extLst>
      <p:ext uri="{BB962C8B-B14F-4D97-AF65-F5344CB8AC3E}">
        <p14:creationId xmlns:p14="http://schemas.microsoft.com/office/powerpoint/2010/main" val="114172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42" presetClass="path" presetSubtype="0" accel="50000" decel="50000" fill="hold" grpId="1" nodeType="withEffect">
                                  <p:stCondLst>
                                    <p:cond delay="0"/>
                                  </p:stCondLst>
                                  <p:childTnLst>
                                    <p:animMotion origin="layout" path="M -1.94444E-6 2.96296E-6 L 0.38525 0.21805 " pathEditMode="relative" rAng="0" ptsTypes="AA">
                                      <p:cBhvr>
                                        <p:cTn id="39" dur="2000" fill="hold"/>
                                        <p:tgtEl>
                                          <p:spTgt spid="30"/>
                                        </p:tgtEl>
                                        <p:attrNameLst>
                                          <p:attrName>ppt_x</p:attrName>
                                          <p:attrName>ppt_y</p:attrName>
                                        </p:attrNameLst>
                                      </p:cBhvr>
                                      <p:rCtr x="19253" y="10903"/>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42" presetClass="path" presetSubtype="0" accel="50000" decel="50000" fill="hold" grpId="1" nodeType="withEffect">
                                  <p:stCondLst>
                                    <p:cond delay="0"/>
                                  </p:stCondLst>
                                  <p:childTnLst>
                                    <p:animMotion origin="layout" path="M 3.61111E-6 1.85185E-6 L -0.29601 0.3794 " pathEditMode="relative" rAng="0" ptsTypes="AA">
                                      <p:cBhvr>
                                        <p:cTn id="51" dur="2000" fill="hold"/>
                                        <p:tgtEl>
                                          <p:spTgt spid="31"/>
                                        </p:tgtEl>
                                        <p:attrNameLst>
                                          <p:attrName>ppt_x</p:attrName>
                                          <p:attrName>ppt_y</p:attrName>
                                        </p:attrNameLst>
                                      </p:cBhvr>
                                      <p:rCtr x="-14809" y="18958"/>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1"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42" presetClass="path" presetSubtype="0" accel="50000" decel="50000" fill="hold" grpId="0" nodeType="withEffect">
                                  <p:stCondLst>
                                    <p:cond delay="0"/>
                                  </p:stCondLst>
                                  <p:childTnLst>
                                    <p:animMotion origin="layout" path="M 2.77778E-6 -3.33333E-6 L 0.00121 0.59167 " pathEditMode="relative" rAng="0" ptsTypes="AA">
                                      <p:cBhvr>
                                        <p:cTn id="63" dur="2000" fill="hold"/>
                                        <p:tgtEl>
                                          <p:spTgt spid="32"/>
                                        </p:tgtEl>
                                        <p:attrNameLst>
                                          <p:attrName>ppt_x</p:attrName>
                                          <p:attrName>ppt_y</p:attrName>
                                        </p:attrNameLst>
                                      </p:cBhvr>
                                      <p:rCtr x="52" y="29583"/>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3">
                                            <p:txEl>
                                              <p:pRg st="0" end="0"/>
                                            </p:txEl>
                                          </p:spTgt>
                                        </p:tgtEl>
                                        <p:attrNameLst>
                                          <p:attrName>style.visibility</p:attrName>
                                        </p:attrNameLst>
                                      </p:cBhvr>
                                      <p:to>
                                        <p:strVal val="visible"/>
                                      </p:to>
                                    </p:set>
                                    <p:animEffect transition="in" filter="fade">
                                      <p:cBhvr>
                                        <p:cTn id="68" dur="500"/>
                                        <p:tgtEl>
                                          <p:spTgt spid="33">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
                                            <p:txEl>
                                              <p:pRg st="2" end="2"/>
                                            </p:txEl>
                                          </p:spTgt>
                                        </p:tgtEl>
                                        <p:attrNameLst>
                                          <p:attrName>style.visibility</p:attrName>
                                        </p:attrNameLst>
                                      </p:cBhvr>
                                      <p:to>
                                        <p:strVal val="visible"/>
                                      </p:to>
                                    </p:set>
                                    <p:animEffect transition="in" filter="fade">
                                      <p:cBhvr>
                                        <p:cTn id="78" dur="500"/>
                                        <p:tgtEl>
                                          <p:spTgt spid="33">
                                            <p:txEl>
                                              <p:pRg st="2" end="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0" grpId="1"/>
      <p:bldP spid="31" grpId="0"/>
      <p:bldP spid="31" grpId="1"/>
      <p:bldP spid="32" grpId="0"/>
      <p:bldP spid="32" grpId="1"/>
      <p:bldP spid="35" grpId="0"/>
      <p:bldP spid="37" grpId="0"/>
      <p:bldP spid="42" grpId="0" animBg="1"/>
      <p:bldP spid="4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Bins and Spread</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5066"/>
            <a:ext cx="8839200" cy="2680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What does the last argument to </a:t>
            </a:r>
            <a:r>
              <a:rPr lang="en-US" sz="2200" dirty="0">
                <a:latin typeface="Courier New" charset="0"/>
                <a:ea typeface="Courier New" charset="0"/>
                <a:cs typeface="Courier New" charset="0"/>
              </a:rPr>
              <a:t>histogram</a:t>
            </a:r>
            <a:r>
              <a:rPr lang="en-US" sz="2200" dirty="0">
                <a:latin typeface="Arial" charset="0"/>
                <a:ea typeface="Arial" charset="0"/>
                <a:cs typeface="Arial" charset="0"/>
              </a:rPr>
              <a:t> mean?</a:t>
            </a:r>
          </a:p>
          <a:p>
            <a:pPr marL="342900" indent="-342900" eaLnBrk="1" hangingPunct="1">
              <a:spcAft>
                <a:spcPts val="1800"/>
              </a:spcAft>
              <a:buClr>
                <a:srgbClr val="4C4C4C"/>
              </a:buClr>
              <a:buSzTx/>
            </a:pPr>
            <a:r>
              <a:rPr lang="en-US" sz="2200" dirty="0">
                <a:latin typeface="Arial" charset="0"/>
                <a:ea typeface="Arial" charset="0"/>
                <a:cs typeface="Arial" charset="0"/>
              </a:rPr>
              <a:t>What if there were only 2 bins? 40?</a:t>
            </a:r>
            <a:endParaRPr lang="en-US" sz="18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Complete Pages 55 and 56</a:t>
            </a:r>
            <a:r>
              <a:rPr lang="mr-IN" sz="2200" dirty="0">
                <a:latin typeface="Arial" charset="0"/>
                <a:ea typeface="Arial" charset="0"/>
                <a:cs typeface="Arial" charset="0"/>
              </a:rPr>
              <a:t>…</a:t>
            </a:r>
            <a:endParaRPr lang="en-US" sz="2200" dirty="0">
              <a:latin typeface="Arial" charset="0"/>
              <a:ea typeface="Arial" charset="0"/>
              <a:cs typeface="Arial" charset="0"/>
            </a:endParaRPr>
          </a:p>
          <a:p>
            <a:pPr marL="342900" indent="-342900" eaLnBrk="1" hangingPunct="1">
              <a:spcAft>
                <a:spcPts val="1800"/>
              </a:spcAft>
              <a:buClr>
                <a:srgbClr val="4C4C4C"/>
              </a:buClr>
              <a:buSzTx/>
            </a:pPr>
            <a:r>
              <a:rPr lang="en-US" sz="2200" dirty="0">
                <a:latin typeface="Arial" charset="0"/>
                <a:ea typeface="Arial" charset="0"/>
                <a:cs typeface="Arial" charset="0"/>
              </a:rPr>
              <a:t>Explore variation in your dataset, and write up your findings on Page 57</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0576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Which Chart is Best?</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33193"/>
            <a:ext cx="8839200" cy="312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lvl="1" indent="-342900" eaLnBrk="1" hangingPunct="1">
              <a:spcAft>
                <a:spcPts val="1800"/>
              </a:spcAft>
              <a:buClr>
                <a:srgbClr val="4C4C4C"/>
              </a:buClr>
              <a:buSzTx/>
            </a:pPr>
            <a:r>
              <a:rPr lang="en-US" sz="2200" dirty="0">
                <a:latin typeface="Arial" charset="0"/>
                <a:ea typeface="Arial" charset="0"/>
                <a:cs typeface="Arial" charset="0"/>
              </a:rPr>
              <a:t>You’ve seen</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Pie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Frequency Bar Charts</a:t>
            </a:r>
          </a:p>
          <a:p>
            <a:pPr marL="742950" lvl="2" indent="-342900" eaLnBrk="1" hangingPunct="1">
              <a:spcBef>
                <a:spcPts val="0"/>
              </a:spcBef>
              <a:spcAft>
                <a:spcPts val="600"/>
              </a:spcAft>
              <a:buClr>
                <a:srgbClr val="4C4C4C"/>
              </a:buClr>
              <a:buSzTx/>
            </a:pPr>
            <a:r>
              <a:rPr lang="en-US" sz="1800" dirty="0">
                <a:latin typeface="Arial" charset="0"/>
                <a:ea typeface="Arial" charset="0"/>
                <a:cs typeface="Arial" charset="0"/>
              </a:rPr>
              <a:t>Histograms</a:t>
            </a:r>
          </a:p>
          <a:p>
            <a:pPr marL="342900" lvl="1" indent="-342900" eaLnBrk="1" hangingPunct="1">
              <a:spcAft>
                <a:spcPts val="1800"/>
              </a:spcAft>
              <a:buClr>
                <a:srgbClr val="4C4C4C"/>
              </a:buClr>
              <a:buSzTx/>
            </a:pPr>
            <a:r>
              <a:rPr lang="en-US" sz="2200" dirty="0">
                <a:latin typeface="Arial" charset="0"/>
                <a:ea typeface="Arial" charset="0"/>
                <a:cs typeface="Arial" charset="0"/>
              </a:rPr>
              <a:t>How do you know which one  to use?</a:t>
            </a:r>
          </a:p>
          <a:p>
            <a:pPr marL="342900" lvl="1" indent="-342900" eaLnBrk="1" hangingPunct="1">
              <a:spcAft>
                <a:spcPts val="1800"/>
              </a:spcAft>
              <a:buClr>
                <a:srgbClr val="4C4C4C"/>
              </a:buClr>
              <a:buSzTx/>
            </a:pPr>
            <a:r>
              <a:rPr lang="en-US" sz="2200" dirty="0">
                <a:latin typeface="Arial" charset="0"/>
                <a:ea typeface="Arial" charset="0"/>
                <a:cs typeface="Arial" charset="0"/>
              </a:rPr>
              <a:t>Complete page 41</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11438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0" y="1951038"/>
            <a:ext cx="8686800" cy="4525962"/>
          </a:xfrm>
        </p:spPr>
        <p:txBody>
          <a:bodyPr/>
          <a:lstStyle/>
          <a:p>
            <a:r>
              <a:rPr lang="en-US" sz="2600" dirty="0"/>
              <a:t>Data Science is not about writing for-loops, queries or Excel formulas</a:t>
            </a:r>
            <a:r>
              <a:rPr lang="mr-IN" sz="2600" dirty="0"/>
              <a:t>…</a:t>
            </a:r>
            <a:endParaRPr lang="en-US" sz="2600" dirty="0"/>
          </a:p>
          <a:p>
            <a:endParaRPr lang="en-US" sz="2600" dirty="0"/>
          </a:p>
          <a:p>
            <a:r>
              <a:rPr lang="mr-IN" sz="2600" dirty="0"/>
              <a:t>…</a:t>
            </a:r>
            <a:r>
              <a:rPr lang="en-US" sz="2600" dirty="0"/>
              <a:t>any more than programming is about “writing code”</a:t>
            </a:r>
          </a:p>
          <a:p>
            <a:endParaRPr lang="en-US" sz="2600" i="1" dirty="0"/>
          </a:p>
          <a:p>
            <a:r>
              <a:rPr lang="en-US" sz="2600" dirty="0"/>
              <a:t>Data Science is about analysis, and </a:t>
            </a:r>
            <a:r>
              <a:rPr lang="en-US" sz="2600" b="1" dirty="0"/>
              <a:t>making sense of data</a:t>
            </a:r>
            <a:r>
              <a:rPr lang="en-US" sz="2600" dirty="0"/>
              <a:t>. If all we do is teach kids Excel, R, </a:t>
            </a:r>
            <a:r>
              <a:rPr lang="en-US" sz="2600" dirty="0" err="1"/>
              <a:t>etc</a:t>
            </a:r>
            <a:r>
              <a:rPr lang="mr-IN" sz="2600" dirty="0"/>
              <a:t>…</a:t>
            </a:r>
            <a:r>
              <a:rPr lang="en-US" sz="2600" dirty="0"/>
              <a:t>we fail.</a:t>
            </a:r>
          </a:p>
          <a:p>
            <a:endParaRPr lang="en-US" sz="2600" dirty="0"/>
          </a:p>
          <a:p>
            <a:pPr marL="0" indent="0">
              <a:buNone/>
            </a:pPr>
            <a:r>
              <a:rPr lang="en-US" b="1" i="1" dirty="0"/>
              <a:t>Principle 3: </a:t>
            </a:r>
            <a:r>
              <a:rPr lang="en-US" i="1" dirty="0"/>
              <a:t>Address the Austerity Problem</a:t>
            </a:r>
          </a:p>
        </p:txBody>
      </p:sp>
      <p:sp>
        <p:nvSpPr>
          <p:cNvPr id="12" name="Title 11"/>
          <p:cNvSpPr>
            <a:spLocks noGrp="1"/>
          </p:cNvSpPr>
          <p:nvPr>
            <p:ph type="title"/>
          </p:nvPr>
        </p:nvSpPr>
        <p:spPr/>
        <p:txBody>
          <a:bodyPr/>
          <a:lstStyle/>
          <a:p>
            <a:r>
              <a:rPr lang="en-US" dirty="0"/>
              <a:t>The Austerity Problem</a:t>
            </a:r>
          </a:p>
        </p:txBody>
      </p:sp>
      <p:grpSp>
        <p:nvGrpSpPr>
          <p:cNvPr id="3" name="Group 2"/>
          <p:cNvGrpSpPr/>
          <p:nvPr/>
        </p:nvGrpSpPr>
        <p:grpSpPr>
          <a:xfrm>
            <a:off x="-914400" y="1676400"/>
            <a:ext cx="10852065" cy="3932354"/>
            <a:chOff x="-1295400" y="1600200"/>
            <a:chExt cx="10852065" cy="3932354"/>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600200"/>
              <a:ext cx="6203865" cy="3932354"/>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5400" y="1600200"/>
              <a:ext cx="5984017" cy="3932354"/>
            </a:xfrm>
            <a:prstGeom prst="rect">
              <a:avLst/>
            </a:prstGeom>
          </p:spPr>
        </p:pic>
      </p:grpSp>
    </p:spTree>
    <p:extLst>
      <p:ext uri="{BB962C8B-B14F-4D97-AF65-F5344CB8AC3E}">
        <p14:creationId xmlns:p14="http://schemas.microsoft.com/office/powerpoint/2010/main" val="1861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7</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Do Now</a:t>
            </a:r>
          </a:p>
        </p:txBody>
      </p:sp>
      <p:sp>
        <p:nvSpPr>
          <p:cNvPr id="4" name="Rectangle 3"/>
          <p:cNvSpPr>
            <a:spLocks noChangeArrowheads="1"/>
          </p:cNvSpPr>
          <p:nvPr/>
        </p:nvSpPr>
        <p:spPr bwMode="auto">
          <a:xfrm>
            <a:off x="1371600" y="1553434"/>
            <a:ext cx="7620000" cy="4921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algn="r"/>
            <a:r>
              <a:rPr lang="en-US" sz="3600" b="1" i="1" dirty="0"/>
              <a:t>“Young animals get </a:t>
            </a:r>
          </a:p>
          <a:p>
            <a:pPr algn="r"/>
            <a:r>
              <a:rPr lang="en-US" sz="3600" b="1" i="1" dirty="0"/>
              <a:t>adopted faster”</a:t>
            </a:r>
            <a:endParaRPr lang="en-US" sz="3600" b="1" dirty="0"/>
          </a:p>
          <a:p>
            <a:pPr algn="r"/>
            <a:endParaRPr lang="en-US" sz="3600" i="1" dirty="0"/>
          </a:p>
          <a:p>
            <a:pPr algn="r">
              <a:buNone/>
            </a:pPr>
            <a:endParaRPr lang="en-US" sz="3600" i="1" dirty="0"/>
          </a:p>
          <a:p>
            <a:pPr algn="r">
              <a:buNone/>
            </a:pPr>
            <a:endParaRPr lang="en-US" sz="3600" i="1" dirty="0"/>
          </a:p>
          <a:p>
            <a:pPr algn="r"/>
            <a:r>
              <a:rPr lang="en-US" dirty="0"/>
              <a:t>Do you agree?</a:t>
            </a:r>
          </a:p>
          <a:p>
            <a:pPr algn="r"/>
            <a:r>
              <a:rPr lang="en-US" dirty="0"/>
              <a:t>What kind of question is this?</a:t>
            </a:r>
          </a:p>
          <a:p>
            <a:pPr algn="r" eaLnBrk="1" hangingPunct="1">
              <a:lnSpc>
                <a:spcPct val="200000"/>
              </a:lnSpc>
              <a:spcAft>
                <a:spcPts val="1800"/>
              </a:spcAft>
              <a:buClr>
                <a:srgbClr val="4C4C4C"/>
              </a:buClr>
              <a:buSzTx/>
              <a:buNone/>
            </a:pPr>
            <a:r>
              <a:rPr lang="en-US" sz="2000" dirty="0">
                <a:latin typeface="Arial" charset="0"/>
                <a:ea typeface="Arial" charset="0"/>
                <a:cs typeface="Arial" charset="0"/>
              </a:rPr>
              <a:t>- Write your hypothesis on Page 45</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1720923"/>
            <a:ext cx="4246773" cy="3830422"/>
          </a:xfrm>
          <a:prstGeom prst="rect">
            <a:avLst/>
          </a:prstGeom>
        </p:spPr>
      </p:pic>
    </p:spTree>
    <p:extLst>
      <p:ext uri="{BB962C8B-B14F-4D97-AF65-F5344CB8AC3E}">
        <p14:creationId xmlns:p14="http://schemas.microsoft.com/office/powerpoint/2010/main" val="208587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animEffect transition="in" filter="fade">
                                      <p:cBhvr>
                                        <p:cTn id="7" dur="500"/>
                                        <p:tgtEl>
                                          <p:spTgt spid="4">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6" end="6"/>
                                            </p:txEl>
                                          </p:spTgt>
                                        </p:tgtEl>
                                        <p:attrNameLst>
                                          <p:attrName>style.visibility</p:attrName>
                                        </p:attrNameLst>
                                      </p:cBhvr>
                                      <p:to>
                                        <p:strVal val="visible"/>
                                      </p:to>
                                    </p:set>
                                    <p:animEffect transition="in" filter="fade">
                                      <p:cBhvr>
                                        <p:cTn id="12" dur="500"/>
                                        <p:tgtEl>
                                          <p:spTgt spid="4">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animEffect transition="in" filter="fade">
                                      <p:cBhvr>
                                        <p:cTn id="1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Scatter plots</a:t>
            </a:r>
            <a:endParaRPr lang="en-US" dirty="0">
              <a:latin typeface="Courier New" charset="0"/>
              <a:ea typeface="Courier New" charset="0"/>
              <a:cs typeface="Courier New" charset="0"/>
            </a:endParaRPr>
          </a:p>
        </p:txBody>
      </p:sp>
      <p:sp>
        <p:nvSpPr>
          <p:cNvPr id="4" name="Rectangle 3"/>
          <p:cNvSpPr>
            <a:spLocks noChangeArrowheads="1"/>
          </p:cNvSpPr>
          <p:nvPr/>
        </p:nvSpPr>
        <p:spPr bwMode="auto">
          <a:xfrm>
            <a:off x="304800" y="1819275"/>
            <a:ext cx="8610600"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46.</a:t>
            </a:r>
          </a:p>
          <a:p>
            <a:pPr marL="342900" indent="-342900" eaLnBrk="1" hangingPunct="1">
              <a:spcAft>
                <a:spcPts val="1800"/>
              </a:spcAft>
              <a:buClr>
                <a:srgbClr val="4C4C4C"/>
              </a:buClr>
              <a:buSzTx/>
            </a:pPr>
            <a:r>
              <a:rPr lang="en-US" altLang="en-US" sz="2400" i="1" dirty="0">
                <a:latin typeface="Arial" charset="0"/>
                <a:ea typeface="Arial" charset="0"/>
                <a:cs typeface="Arial" charset="0"/>
              </a:rPr>
              <a:t>Scatter plots</a:t>
            </a:r>
            <a:r>
              <a:rPr lang="en-US" altLang="en-US" sz="2400" dirty="0">
                <a:latin typeface="Arial" charset="0"/>
                <a:ea typeface="Arial" charset="0"/>
                <a:cs typeface="Arial" charset="0"/>
              </a:rPr>
              <a:t> visualize relationships between </a:t>
            </a:r>
            <a:r>
              <a:rPr lang="en-US" altLang="en-US" sz="2400" u="sng" dirty="0">
                <a:latin typeface="Arial" charset="0"/>
                <a:ea typeface="Arial" charset="0"/>
                <a:cs typeface="Arial" charset="0"/>
              </a:rPr>
              <a:t>two </a:t>
            </a:r>
            <a:r>
              <a:rPr lang="en-US" altLang="en-US" sz="2400" dirty="0">
                <a:latin typeface="Arial" charset="0"/>
                <a:ea typeface="Arial" charset="0"/>
                <a:cs typeface="Arial" charset="0"/>
              </a:rPr>
              <a:t>columns</a:t>
            </a:r>
            <a:endParaRPr lang="en-US" altLang="en-US" sz="2400" i="1" dirty="0">
              <a:latin typeface="Arial" charset="0"/>
              <a:ea typeface="Arial" charset="0"/>
              <a:cs typeface="Arial" charset="0"/>
            </a:endParaRP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
        <p:nvSpPr>
          <p:cNvPr id="6" name="TextBox 5">
            <a:extLst>
              <a:ext uri="{FF2B5EF4-FFF2-40B4-BE49-F238E27FC236}">
                <a16:creationId xmlns:a16="http://schemas.microsoft.com/office/drawing/2014/main" id="{23786C46-A1E4-4073-B9E9-2D61A04F5B37}"/>
              </a:ext>
            </a:extLst>
          </p:cNvPr>
          <p:cNvSpPr txBox="1"/>
          <p:nvPr/>
        </p:nvSpPr>
        <p:spPr>
          <a:xfrm>
            <a:off x="0" y="3387558"/>
            <a:ext cx="9144000" cy="984885"/>
          </a:xfrm>
          <a:prstGeom prst="rect">
            <a:avLst/>
          </a:prstGeom>
          <a:noFill/>
        </p:spPr>
        <p:txBody>
          <a:bodyPr wrap="square" rtlCol="0">
            <a:spAutoFit/>
          </a:bodyPr>
          <a:lstStyle/>
          <a:p>
            <a:r>
              <a:rPr lang="en-US" sz="1900" spc="-100" dirty="0">
                <a:solidFill>
                  <a:schemeClr val="accent1"/>
                </a:solidFill>
                <a:latin typeface="Courier New" charset="0"/>
                <a:ea typeface="Courier New" charset="0"/>
                <a:cs typeface="Courier New" charset="0"/>
              </a:rPr>
              <a:t># scatter-plot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 </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Table, </a:t>
            </a:r>
            <a:r>
              <a:rPr lang="en-US" sz="1900" spc="-100" dirty="0" err="1">
                <a:solidFill>
                  <a:schemeClr val="accent1"/>
                </a:solidFill>
                <a:latin typeface="Courier New" charset="0"/>
                <a:ea typeface="Courier New" charset="0"/>
                <a:cs typeface="Courier New" charset="0"/>
              </a:rPr>
              <a:t>xs</a:t>
            </a:r>
            <a:r>
              <a:rPr lang="en-US" sz="19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ys</a:t>
            </a:r>
            <a:r>
              <a:rPr lang="en-US" sz="1800" spc="-600" dirty="0">
                <a:solidFill>
                  <a:schemeClr val="accent1"/>
                </a:solidFill>
                <a:latin typeface="Courier New" charset="0"/>
                <a:ea typeface="Courier New" charset="0"/>
                <a:cs typeface="Courier New" charset="0"/>
              </a:rPr>
              <a:t>::</a:t>
            </a:r>
            <a:r>
              <a:rPr lang="en-US" sz="1900" spc="-100" dirty="0">
                <a:solidFill>
                  <a:schemeClr val="accent1"/>
                </a:solidFill>
                <a:latin typeface="Courier New" charset="0"/>
                <a:ea typeface="Courier New" charset="0"/>
                <a:cs typeface="Courier New" charset="0"/>
              </a:rPr>
              <a:t> </a:t>
            </a:r>
            <a:r>
              <a:rPr lang="en-US" sz="1900" spc="-100" dirty="0" err="1">
                <a:solidFill>
                  <a:schemeClr val="accent1"/>
                </a:solidFill>
                <a:latin typeface="Courier New" charset="0"/>
                <a:ea typeface="Courier New" charset="0"/>
                <a:cs typeface="Courier New" charset="0"/>
              </a:rPr>
              <a:t>Str</a:t>
            </a:r>
            <a:r>
              <a:rPr lang="en-US" sz="1900" spc="-100" dirty="0">
                <a:solidFill>
                  <a:schemeClr val="accent1"/>
                </a:solidFill>
                <a:latin typeface="Courier New" charset="0"/>
                <a:ea typeface="Courier New" charset="0"/>
                <a:cs typeface="Courier New" charset="0"/>
              </a:rPr>
              <a:t>) </a:t>
            </a:r>
            <a:r>
              <a:rPr lang="en-US" sz="1900" spc="-100" dirty="0">
                <a:solidFill>
                  <a:schemeClr val="accent1"/>
                </a:solidFill>
                <a:latin typeface="Courier New" charset="0"/>
                <a:ea typeface="Courier New" charset="0"/>
                <a:cs typeface="Courier New" charset="0"/>
                <a:sym typeface="Wingdings"/>
              </a:rPr>
              <a:t> </a:t>
            </a:r>
            <a:r>
              <a:rPr lang="en-US" sz="1900" spc="-100" dirty="0">
                <a:solidFill>
                  <a:schemeClr val="accent1"/>
                </a:solidFill>
                <a:latin typeface="Courier New" charset="0"/>
                <a:ea typeface="Courier New" charset="0"/>
                <a:cs typeface="Courier New" charset="0"/>
              </a:rPr>
              <a:t>Image</a:t>
            </a:r>
          </a:p>
          <a:p>
            <a:endParaRPr lang="en-US" sz="2000" dirty="0">
              <a:solidFill>
                <a:schemeClr val="accent1"/>
              </a:solidFill>
              <a:latin typeface="Courier New" charset="0"/>
              <a:ea typeface="Courier New" charset="0"/>
              <a:cs typeface="Courier New" charset="0"/>
            </a:endParaRPr>
          </a:p>
          <a:p>
            <a:r>
              <a:rPr lang="en-US" sz="1800" spc="-150" dirty="0">
                <a:solidFill>
                  <a:schemeClr val="accent1"/>
                </a:solidFill>
                <a:latin typeface="Courier New" charset="0"/>
                <a:ea typeface="Courier New" charset="0"/>
                <a:cs typeface="Courier New" charset="0"/>
              </a:rPr>
              <a:t>#labeled-scatter-plot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Table, labels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Str</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xs</a:t>
            </a:r>
            <a:r>
              <a:rPr lang="en-US" sz="1800" spc="-150" dirty="0">
                <a:solidFill>
                  <a:schemeClr val="accent1"/>
                </a:solidFill>
                <a:latin typeface="Courier New" charset="0"/>
                <a:ea typeface="Courier New" charset="0"/>
                <a:cs typeface="Courier New" charset="0"/>
              </a:rPr>
              <a: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Str</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ys</a:t>
            </a:r>
            <a:r>
              <a:rPr lang="en-US" sz="1800" spc="-150" dirty="0">
                <a:solidFill>
                  <a:schemeClr val="accent1"/>
                </a:solidFill>
                <a:latin typeface="Courier New" charset="0"/>
                <a:ea typeface="Courier New" charset="0"/>
                <a:cs typeface="Courier New" charset="0"/>
              </a:rPr>
              <a:t> </a:t>
            </a:r>
            <a:r>
              <a:rPr lang="en-US" sz="1800" spc="-600" dirty="0">
                <a:solidFill>
                  <a:schemeClr val="accent1"/>
                </a:solidFill>
                <a:latin typeface="Courier New" charset="0"/>
                <a:ea typeface="Courier New" charset="0"/>
                <a:cs typeface="Courier New" charset="0"/>
              </a:rPr>
              <a:t>::</a:t>
            </a:r>
            <a:r>
              <a:rPr lang="en-US" sz="1800" spc="-150" dirty="0">
                <a:solidFill>
                  <a:schemeClr val="accent1"/>
                </a:solidFill>
                <a:latin typeface="Courier New" charset="0"/>
                <a:ea typeface="Courier New" charset="0"/>
                <a:cs typeface="Courier New" charset="0"/>
              </a:rPr>
              <a:t> </a:t>
            </a:r>
            <a:r>
              <a:rPr lang="en-US" sz="1800" spc="-150" dirty="0" err="1">
                <a:solidFill>
                  <a:schemeClr val="accent1"/>
                </a:solidFill>
                <a:latin typeface="Courier New" charset="0"/>
                <a:ea typeface="Courier New" charset="0"/>
                <a:cs typeface="Courier New" charset="0"/>
              </a:rPr>
              <a:t>Str</a:t>
            </a:r>
            <a:r>
              <a:rPr lang="en-US" sz="1800" spc="-150" dirty="0">
                <a:solidFill>
                  <a:schemeClr val="accent1"/>
                </a:solidFill>
                <a:latin typeface="Courier New" charset="0"/>
                <a:ea typeface="Courier New" charset="0"/>
                <a:cs typeface="Courier New" charset="0"/>
              </a:rPr>
              <a:t>) </a:t>
            </a:r>
            <a:r>
              <a:rPr lang="en-US" sz="1800" spc="-150" dirty="0">
                <a:solidFill>
                  <a:schemeClr val="accent1"/>
                </a:solidFill>
                <a:latin typeface="Courier New" charset="0"/>
                <a:ea typeface="Courier New" charset="0"/>
                <a:cs typeface="Courier New" charset="0"/>
                <a:sym typeface="Wingdings"/>
              </a:rPr>
              <a:t> </a:t>
            </a:r>
            <a:r>
              <a:rPr lang="en-US" sz="1800" spc="-150" dirty="0" err="1">
                <a:solidFill>
                  <a:schemeClr val="accent1"/>
                </a:solidFill>
                <a:latin typeface="Courier New" charset="0"/>
                <a:ea typeface="Courier New" charset="0"/>
                <a:cs typeface="Courier New" charset="0"/>
              </a:rPr>
              <a:t>Img</a:t>
            </a:r>
            <a:endParaRPr lang="en-US" sz="1800" spc="-150" dirty="0">
              <a:solidFill>
                <a:schemeClr val="accent1"/>
              </a:solidFill>
              <a:latin typeface="Courier New" charset="0"/>
              <a:ea typeface="Courier New" charset="0"/>
              <a:cs typeface="Courier New" charset="0"/>
            </a:endParaRPr>
          </a:p>
        </p:txBody>
      </p:sp>
      <p:sp>
        <p:nvSpPr>
          <p:cNvPr id="7" name="Rectangle 6"/>
          <p:cNvSpPr>
            <a:spLocks noChangeArrowheads="1"/>
          </p:cNvSpPr>
          <p:nvPr/>
        </p:nvSpPr>
        <p:spPr bwMode="auto">
          <a:xfrm>
            <a:off x="304800" y="4648200"/>
            <a:ext cx="86106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charset="2"/>
              <a:buChar char="§"/>
              <a:tabLst>
                <a:tab pos="166688" algn="l"/>
                <a:tab pos="1655763" algn="l"/>
                <a:tab pos="2227263" algn="l"/>
                <a:tab pos="4746625" algn="l"/>
              </a:tabLst>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tabLst>
                <a:tab pos="166688" algn="l"/>
                <a:tab pos="1655763" algn="l"/>
                <a:tab pos="2227263" algn="l"/>
                <a:tab pos="4746625" algn="l"/>
              </a:tabLst>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tabLst>
                <a:tab pos="166688" algn="l"/>
                <a:tab pos="1655763" algn="l"/>
                <a:tab pos="2227263" algn="l"/>
                <a:tab pos="4746625" algn="l"/>
              </a:tabLst>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tabLst>
                <a:tab pos="166688" algn="l"/>
                <a:tab pos="1655763" algn="l"/>
                <a:tab pos="2227263" algn="l"/>
                <a:tab pos="4746625" algn="l"/>
              </a:tabLst>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tabLst>
                <a:tab pos="166688" algn="l"/>
                <a:tab pos="1655763" algn="l"/>
                <a:tab pos="2227263" algn="l"/>
                <a:tab pos="4746625" algn="l"/>
              </a:tabLst>
              <a:defRPr sz="1600">
                <a:solidFill>
                  <a:srgbClr val="000000"/>
                </a:solidFill>
                <a:latin typeface="Helvetica" charset="0"/>
                <a:ea typeface="ＭＳ Ｐゴシック" charset="-128"/>
                <a:cs typeface="Helvetica" charset="0"/>
              </a:defRPr>
            </a:lvl9pPr>
          </a:lstStyle>
          <a:p>
            <a:pPr marL="342900" indent="-342900" eaLnBrk="1" hangingPunct="1">
              <a:spcAft>
                <a:spcPts val="1800"/>
              </a:spcAft>
              <a:buClr>
                <a:srgbClr val="4C4C4C"/>
              </a:buClr>
              <a:buSzTx/>
            </a:pPr>
            <a:r>
              <a:rPr lang="en-US" altLang="en-US" sz="2400" dirty="0">
                <a:latin typeface="Arial" charset="0"/>
                <a:ea typeface="Arial" charset="0"/>
                <a:cs typeface="Arial" charset="0"/>
              </a:rPr>
              <a:t>Make a labeled-scatter-plot for age v. weeks, using names as the labels</a:t>
            </a:r>
          </a:p>
          <a:p>
            <a:pPr marL="342900" indent="-342900" eaLnBrk="1" hangingPunct="1">
              <a:spcAft>
                <a:spcPts val="1800"/>
              </a:spcAft>
              <a:buClr>
                <a:srgbClr val="4C4C4C"/>
              </a:buClr>
              <a:buSzTx/>
            </a:pPr>
            <a:r>
              <a:rPr lang="en-US" altLang="en-US" sz="2400" dirty="0">
                <a:latin typeface="Arial" charset="0"/>
                <a:ea typeface="Arial" charset="0"/>
                <a:cs typeface="Arial" charset="0"/>
              </a:rPr>
              <a:t>Complete Page 47</a:t>
            </a:r>
          </a:p>
        </p:txBody>
      </p:sp>
    </p:spTree>
    <p:extLst>
      <p:ext uri="{BB962C8B-B14F-4D97-AF65-F5344CB8AC3E}">
        <p14:creationId xmlns:p14="http://schemas.microsoft.com/office/powerpoint/2010/main" val="156877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785652"/>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Is there a trend?</a:t>
            </a:r>
          </a:p>
          <a:p>
            <a:pPr marL="342900" indent="-342900">
              <a:lnSpc>
                <a:spcPct val="200000"/>
              </a:lnSpc>
              <a:buFont typeface="Arial" charset="0"/>
              <a:buChar char="•"/>
            </a:pPr>
            <a:r>
              <a:rPr lang="en-US" dirty="0">
                <a:solidFill>
                  <a:schemeClr val="bg1"/>
                </a:solidFill>
              </a:rPr>
              <a:t>Are there </a:t>
            </a:r>
            <a:r>
              <a:rPr lang="en-US" b="1" i="1" dirty="0">
                <a:solidFill>
                  <a:schemeClr val="bg1"/>
                </a:solidFill>
              </a:rPr>
              <a:t>outliers</a:t>
            </a:r>
            <a:r>
              <a:rPr lang="en-US" dirty="0">
                <a:solidFill>
                  <a:schemeClr val="bg1"/>
                </a:solidFill>
              </a:rPr>
              <a:t>?</a:t>
            </a:r>
          </a:p>
          <a:p>
            <a:pPr marL="342900" indent="-342900">
              <a:lnSpc>
                <a:spcPct val="200000"/>
              </a:lnSpc>
              <a:buFont typeface="Arial" charset="0"/>
              <a:buChar char="•"/>
            </a:pPr>
            <a:r>
              <a:rPr lang="en-US" dirty="0">
                <a:solidFill>
                  <a:schemeClr val="bg1"/>
                </a:solidFill>
              </a:rPr>
              <a:t>Hover over each dot.</a:t>
            </a:r>
          </a:p>
          <a:p>
            <a:pPr marL="342900" indent="-342900">
              <a:lnSpc>
                <a:spcPct val="200000"/>
              </a:lnSpc>
              <a:buFont typeface="Arial" charset="0"/>
              <a:buChar char="•"/>
            </a:pPr>
            <a:r>
              <a:rPr lang="en-US" dirty="0">
                <a:solidFill>
                  <a:schemeClr val="bg1"/>
                </a:solidFill>
              </a:rPr>
              <a:t>Correlations</a:t>
            </a:r>
          </a:p>
          <a:p>
            <a:pPr marL="800100" lvl="1" indent="-342900">
              <a:buFont typeface="Arial" charset="0"/>
              <a:buChar char="•"/>
            </a:pPr>
            <a:r>
              <a:rPr lang="en-US" dirty="0">
                <a:solidFill>
                  <a:schemeClr val="bg1"/>
                </a:solidFill>
              </a:rPr>
              <a:t>Direction</a:t>
            </a:r>
          </a:p>
          <a:p>
            <a:pPr marL="800100" lvl="1" indent="-342900">
              <a:buFont typeface="Arial" charset="0"/>
              <a:buChar char="•"/>
            </a:pPr>
            <a:r>
              <a:rPr lang="en-US" dirty="0">
                <a:solidFill>
                  <a:schemeClr val="bg1"/>
                </a:solidFill>
              </a:rPr>
              <a:t>Strength</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10" name="Group 9"/>
          <p:cNvGrpSpPr/>
          <p:nvPr/>
        </p:nvGrpSpPr>
        <p:grpSpPr>
          <a:xfrm>
            <a:off x="4038600" y="1938979"/>
            <a:ext cx="4755604" cy="3751673"/>
            <a:chOff x="4207643" y="2048401"/>
            <a:chExt cx="4755604" cy="3751673"/>
          </a:xfrm>
        </p:grpSpPr>
        <p:pic>
          <p:nvPicPr>
            <p:cNvPr id="11" name="Picture 10"/>
            <p:cNvPicPr>
              <a:picLocks noChangeAspect="1"/>
            </p:cNvPicPr>
            <p:nvPr/>
          </p:nvPicPr>
          <p:blipFill>
            <a:blip r:embed="rId2"/>
            <a:stretch>
              <a:fillRect/>
            </a:stretch>
          </p:blipFill>
          <p:spPr>
            <a:xfrm>
              <a:off x="4512443" y="2048401"/>
              <a:ext cx="4450804" cy="3498850"/>
            </a:xfrm>
            <a:prstGeom prst="rect">
              <a:avLst/>
            </a:prstGeom>
          </p:spPr>
        </p:pic>
        <p:sp>
          <p:nvSpPr>
            <p:cNvPr id="12" name="TextBox 11"/>
            <p:cNvSpPr txBox="1"/>
            <p:nvPr/>
          </p:nvSpPr>
          <p:spPr>
            <a:xfrm>
              <a:off x="6188843" y="5430742"/>
              <a:ext cx="1701107" cy="369332"/>
            </a:xfrm>
            <a:prstGeom prst="rect">
              <a:avLst/>
            </a:prstGeom>
            <a:noFill/>
          </p:spPr>
          <p:txBody>
            <a:bodyPr wrap="none" rtlCol="0">
              <a:spAutoFit/>
            </a:bodyPr>
            <a:lstStyle/>
            <a:p>
              <a:r>
                <a:rPr lang="en-US" sz="1800" dirty="0">
                  <a:solidFill>
                    <a:schemeClr val="bg1">
                      <a:lumMod val="50000"/>
                      <a:lumOff val="50000"/>
                    </a:schemeClr>
                  </a:solidFill>
                  <a:latin typeface="Courier" charset="0"/>
                  <a:ea typeface="Courier" charset="0"/>
                  <a:cs typeface="Courier" charset="0"/>
                </a:rPr>
                <a:t>Age (years)</a:t>
              </a:r>
            </a:p>
          </p:txBody>
        </p:sp>
        <p:sp>
          <p:nvSpPr>
            <p:cNvPr id="13" name="TextBox 12"/>
            <p:cNvSpPr txBox="1"/>
            <p:nvPr/>
          </p:nvSpPr>
          <p:spPr>
            <a:xfrm rot="16200000">
              <a:off x="3266039" y="3501632"/>
              <a:ext cx="2252540" cy="369332"/>
            </a:xfrm>
            <a:prstGeom prst="rect">
              <a:avLst/>
            </a:prstGeom>
            <a:noFill/>
          </p:spPr>
          <p:txBody>
            <a:bodyPr wrap="none" rtlCol="0">
              <a:spAutoFit/>
            </a:bodyPr>
            <a:lstStyle/>
            <a:p>
              <a:r>
                <a:rPr lang="en-US" sz="1800">
                  <a:solidFill>
                    <a:schemeClr val="bg1">
                      <a:lumMod val="50000"/>
                      <a:lumOff val="50000"/>
                    </a:schemeClr>
                  </a:solidFill>
                  <a:latin typeface="Courier" charset="0"/>
                  <a:ea typeface="Courier" charset="0"/>
                  <a:cs typeface="Courier" charset="0"/>
                </a:rPr>
                <a:t>Adoption(weeks)</a:t>
              </a:r>
              <a:endParaRPr lang="en-US" sz="1800" dirty="0">
                <a:solidFill>
                  <a:schemeClr val="bg1">
                    <a:lumMod val="50000"/>
                    <a:lumOff val="50000"/>
                  </a:schemeClr>
                </a:solidFill>
                <a:latin typeface="Courier" charset="0"/>
                <a:ea typeface="Courier" charset="0"/>
                <a:cs typeface="Courier" charset="0"/>
              </a:endParaRPr>
            </a:p>
          </p:txBody>
        </p:sp>
      </p:grpSp>
    </p:spTree>
    <p:extLst>
      <p:ext uri="{BB962C8B-B14F-4D97-AF65-F5344CB8AC3E}">
        <p14:creationId xmlns:p14="http://schemas.microsoft.com/office/powerpoint/2010/main" val="6773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Correlation &lt;&gt; Causation</a:t>
            </a:r>
            <a:endParaRPr lang="en-US" dirty="0">
              <a:latin typeface="Courier New" charset="0"/>
              <a:ea typeface="Courier New" charset="0"/>
              <a:cs typeface="Courier New" charset="0"/>
            </a:endParaRPr>
          </a:p>
        </p:txBody>
      </p:sp>
      <p:sp>
        <p:nvSpPr>
          <p:cNvPr id="4" name="TextBox 3"/>
          <p:cNvSpPr txBox="1"/>
          <p:nvPr/>
        </p:nvSpPr>
        <p:spPr>
          <a:xfrm>
            <a:off x="304800" y="5120863"/>
            <a:ext cx="8534400" cy="400110"/>
          </a:xfrm>
          <a:prstGeom prst="rect">
            <a:avLst/>
          </a:prstGeom>
          <a:noFill/>
        </p:spPr>
        <p:txBody>
          <a:bodyPr wrap="square" rtlCol="0">
            <a:spAutoFit/>
          </a:bodyPr>
          <a:lstStyle/>
          <a:p>
            <a:pPr marL="198438" algn="ctr"/>
            <a:r>
              <a:rPr lang="en-US" sz="2000" dirty="0">
                <a:solidFill>
                  <a:schemeClr val="bg1"/>
                </a:solidFill>
              </a:rPr>
              <a:t>Search for correlations </a:t>
            </a:r>
            <a:r>
              <a:rPr lang="mr-IN" sz="2000" dirty="0">
                <a:solidFill>
                  <a:schemeClr val="bg1"/>
                </a:solidFill>
              </a:rPr>
              <a:t>–</a:t>
            </a:r>
            <a:r>
              <a:rPr lang="en-US" sz="2000" dirty="0">
                <a:solidFill>
                  <a:schemeClr val="bg1"/>
                </a:solidFill>
              </a:rPr>
              <a:t> not causes! </a:t>
            </a:r>
            <a:r>
              <a:rPr lang="mr-IN" sz="2000" dirty="0">
                <a:solidFill>
                  <a:schemeClr val="bg1"/>
                </a:solidFill>
              </a:rPr>
              <a:t>–</a:t>
            </a:r>
            <a:r>
              <a:rPr lang="en-US" sz="2000" dirty="0">
                <a:solidFill>
                  <a:schemeClr val="bg1"/>
                </a:solidFill>
              </a:rPr>
              <a:t> in your dataset</a:t>
            </a:r>
          </a:p>
        </p:txBody>
      </p:sp>
      <p:grpSp>
        <p:nvGrpSpPr>
          <p:cNvPr id="15" name="Group 14"/>
          <p:cNvGrpSpPr/>
          <p:nvPr/>
        </p:nvGrpSpPr>
        <p:grpSpPr>
          <a:xfrm>
            <a:off x="1844246" y="1133058"/>
            <a:ext cx="6251218" cy="3828871"/>
            <a:chOff x="1143000" y="2895600"/>
            <a:chExt cx="6251218" cy="3828871"/>
          </a:xfrm>
        </p:grpSpPr>
        <p:pic>
          <p:nvPicPr>
            <p:cNvPr id="2" name="Picture 1"/>
            <p:cNvPicPr>
              <a:picLocks noChangeAspect="1"/>
            </p:cNvPicPr>
            <p:nvPr/>
          </p:nvPicPr>
          <p:blipFill>
            <a:blip r:embed="rId2"/>
            <a:stretch>
              <a:fillRect/>
            </a:stretch>
          </p:blipFill>
          <p:spPr>
            <a:xfrm>
              <a:off x="1143000" y="2895600"/>
              <a:ext cx="6251218" cy="3828871"/>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3600" y="5054600"/>
              <a:ext cx="365073" cy="355600"/>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1936" y="4914900"/>
              <a:ext cx="365073" cy="355600"/>
            </a:xfrm>
            <a:prstGeom prst="rect">
              <a:avLst/>
            </a:prstGeom>
          </p:spPr>
        </p:pic>
        <p:pic>
          <p:nvPicPr>
            <p:cNvPr id="9" name="Picture 8"/>
            <p:cNvPicPr>
              <a:picLocks noChangeAspect="1"/>
            </p:cNvPicPr>
            <p:nvPr/>
          </p:nvPicPr>
          <p:blipFill>
            <a:blip r:embed="rId4"/>
            <a:stretch>
              <a:fillRect/>
            </a:stretch>
          </p:blipFill>
          <p:spPr>
            <a:xfrm>
              <a:off x="3686122" y="4699000"/>
              <a:ext cx="368300" cy="355600"/>
            </a:xfrm>
            <a:prstGeom prst="rect">
              <a:avLst/>
            </a:prstGeom>
          </p:spPr>
        </p:pic>
        <p:pic>
          <p:nvPicPr>
            <p:cNvPr id="10" name="Picture 9"/>
            <p:cNvPicPr>
              <a:picLocks noChangeAspect="1"/>
            </p:cNvPicPr>
            <p:nvPr/>
          </p:nvPicPr>
          <p:blipFill>
            <a:blip r:embed="rId4"/>
            <a:stretch>
              <a:fillRect/>
            </a:stretch>
          </p:blipFill>
          <p:spPr>
            <a:xfrm>
              <a:off x="4498922" y="4419600"/>
              <a:ext cx="368300" cy="355600"/>
            </a:xfrm>
            <a:prstGeom prst="rect">
              <a:avLst/>
            </a:prstGeom>
          </p:spPr>
        </p:pic>
        <p:pic>
          <p:nvPicPr>
            <p:cNvPr id="11" name="Picture 10"/>
            <p:cNvPicPr>
              <a:picLocks noChangeAspect="1"/>
            </p:cNvPicPr>
            <p:nvPr/>
          </p:nvPicPr>
          <p:blipFill>
            <a:blip r:embed="rId4"/>
            <a:stretch>
              <a:fillRect/>
            </a:stretch>
          </p:blipFill>
          <p:spPr>
            <a:xfrm>
              <a:off x="5311722" y="4146729"/>
              <a:ext cx="368300" cy="355600"/>
            </a:xfrm>
            <a:prstGeom prst="rect">
              <a:avLst/>
            </a:prstGeom>
          </p:spPr>
        </p:pic>
        <p:pic>
          <p:nvPicPr>
            <p:cNvPr id="12" name="Picture 11"/>
            <p:cNvPicPr>
              <a:picLocks noChangeAspect="1"/>
            </p:cNvPicPr>
            <p:nvPr/>
          </p:nvPicPr>
          <p:blipFill>
            <a:blip r:embed="rId4"/>
            <a:stretch>
              <a:fillRect/>
            </a:stretch>
          </p:blipFill>
          <p:spPr>
            <a:xfrm>
              <a:off x="6019543" y="3819614"/>
              <a:ext cx="368300" cy="355600"/>
            </a:xfrm>
            <a:prstGeom prst="rect">
              <a:avLst/>
            </a:prstGeom>
          </p:spPr>
        </p:pic>
        <p:pic>
          <p:nvPicPr>
            <p:cNvPr id="13" name="Picture 12"/>
            <p:cNvPicPr>
              <a:picLocks noChangeAspect="1"/>
            </p:cNvPicPr>
            <p:nvPr/>
          </p:nvPicPr>
          <p:blipFill>
            <a:blip r:embed="rId4"/>
            <a:stretch>
              <a:fillRect/>
            </a:stretch>
          </p:blipFill>
          <p:spPr>
            <a:xfrm>
              <a:off x="6849984" y="3571964"/>
              <a:ext cx="368300" cy="355600"/>
            </a:xfrm>
            <a:prstGeom prst="rect">
              <a:avLst/>
            </a:prstGeom>
          </p:spPr>
        </p:pic>
      </p:grpSp>
      <p:sp>
        <p:nvSpPr>
          <p:cNvPr id="14" name="Footer Placeholder 13"/>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3971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Predictors</a:t>
            </a:r>
            <a:endParaRPr lang="en-US" dirty="0">
              <a:latin typeface="Courier New" charset="0"/>
              <a:ea typeface="Courier New" charset="0"/>
              <a:cs typeface="Courier New" charset="0"/>
            </a:endParaRPr>
          </a:p>
        </p:txBody>
      </p:sp>
      <p:sp>
        <p:nvSpPr>
          <p:cNvPr id="4" name="TextBox 3"/>
          <p:cNvSpPr txBox="1"/>
          <p:nvPr/>
        </p:nvSpPr>
        <p:spPr>
          <a:xfrm>
            <a:off x="140043" y="1905000"/>
            <a:ext cx="5896232" cy="3046988"/>
          </a:xfrm>
          <a:prstGeom prst="rect">
            <a:avLst/>
          </a:prstGeom>
          <a:noFill/>
        </p:spPr>
        <p:txBody>
          <a:bodyPr wrap="square" rtlCol="0">
            <a:spAutoFit/>
          </a:bodyPr>
          <a:lstStyle/>
          <a:p>
            <a:pPr marL="342900" indent="-342900">
              <a:lnSpc>
                <a:spcPct val="200000"/>
              </a:lnSpc>
              <a:buFont typeface="Arial" charset="0"/>
              <a:buChar char="•"/>
            </a:pPr>
            <a:r>
              <a:rPr lang="en-US" dirty="0">
                <a:solidFill>
                  <a:schemeClr val="bg1"/>
                </a:solidFill>
              </a:rPr>
              <a:t>Suppose there </a:t>
            </a:r>
            <a:r>
              <a:rPr lang="en-US" i="1" dirty="0">
                <a:solidFill>
                  <a:schemeClr val="bg1"/>
                </a:solidFill>
              </a:rPr>
              <a:t>is </a:t>
            </a:r>
            <a:r>
              <a:rPr lang="en-US" dirty="0">
                <a:solidFill>
                  <a:schemeClr val="bg1"/>
                </a:solidFill>
              </a:rPr>
              <a:t>a trend</a:t>
            </a:r>
          </a:p>
          <a:p>
            <a:pPr marL="342900" indent="-342900">
              <a:lnSpc>
                <a:spcPct val="200000"/>
              </a:lnSpc>
              <a:buFont typeface="Arial" charset="0"/>
              <a:buChar char="•"/>
            </a:pPr>
            <a:r>
              <a:rPr lang="en-US" dirty="0">
                <a:solidFill>
                  <a:schemeClr val="bg1"/>
                </a:solidFill>
              </a:rPr>
              <a:t>Can you draw it?</a:t>
            </a:r>
          </a:p>
          <a:p>
            <a:pPr marL="342900" indent="-342900">
              <a:lnSpc>
                <a:spcPct val="200000"/>
              </a:lnSpc>
              <a:buFont typeface="Arial" charset="0"/>
              <a:buChar char="•"/>
            </a:pPr>
            <a:r>
              <a:rPr lang="en-US" dirty="0">
                <a:solidFill>
                  <a:schemeClr val="bg1"/>
                </a:solidFill>
              </a:rPr>
              <a:t>We can make predictions!</a:t>
            </a:r>
          </a:p>
          <a:p>
            <a:pPr marL="342900" indent="-342900">
              <a:lnSpc>
                <a:spcPct val="200000"/>
              </a:lnSpc>
              <a:buFont typeface="Arial" charset="0"/>
              <a:buChar char="•"/>
            </a:pPr>
            <a:r>
              <a:rPr lang="en-US" dirty="0">
                <a:solidFill>
                  <a:schemeClr val="bg1"/>
                </a:solidFill>
              </a:rPr>
              <a:t>Page 48</a:t>
            </a:r>
            <a:r>
              <a:rPr lang="mr-IN" dirty="0">
                <a:solidFill>
                  <a:schemeClr val="bg1"/>
                </a:solidFill>
              </a:rPr>
              <a:t>…</a:t>
            </a:r>
            <a:endParaRPr lang="en-US" dirty="0">
              <a:solidFill>
                <a:schemeClr val="bg1"/>
              </a:solidFill>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4038600" y="1600200"/>
            <a:ext cx="4753328" cy="4163747"/>
            <a:chOff x="4495800" y="2001795"/>
            <a:chExt cx="4114800" cy="3604419"/>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cxnSp>
        <p:nvCxnSpPr>
          <p:cNvPr id="12" name="Straight Connector 11"/>
          <p:cNvCxnSpPr/>
          <p:nvPr/>
        </p:nvCxnSpPr>
        <p:spPr>
          <a:xfrm flipV="1">
            <a:off x="4648200" y="4267200"/>
            <a:ext cx="3962400" cy="12192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376295" y="3506593"/>
            <a:ext cx="4234305" cy="1851377"/>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4376295" y="2200601"/>
            <a:ext cx="3015105" cy="3056188"/>
          </a:xfrm>
          <a:prstGeom prst="line">
            <a:avLst/>
          </a:prstGeom>
          <a:ln w="38100">
            <a:solidFill>
              <a:srgbClr val="0070C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53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500"/>
                                        <p:tgtEl>
                                          <p:spTgt spid="4">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3" end="3"/>
                                            </p:txEl>
                                          </p:spTgt>
                                        </p:tgtEl>
                                        <p:attrNameLst>
                                          <p:attrName>style.visibility</p:attrName>
                                        </p:attrNameLst>
                                      </p:cBhvr>
                                      <p:to>
                                        <p:strVal val="visible"/>
                                      </p:to>
                                    </p:set>
                                    <p:animEffect transition="in" filter="fade">
                                      <p:cBhvr>
                                        <p:cTn id="4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Dataset</a:t>
            </a:r>
          </a:p>
        </p:txBody>
      </p:sp>
      <p:sp>
        <p:nvSpPr>
          <p:cNvPr id="3" name="Content Placeholder 2"/>
          <p:cNvSpPr>
            <a:spLocks noGrp="1"/>
          </p:cNvSpPr>
          <p:nvPr>
            <p:ph idx="1"/>
          </p:nvPr>
        </p:nvSpPr>
        <p:spPr/>
        <p:txBody>
          <a:bodyPr/>
          <a:lstStyle/>
          <a:p>
            <a:r>
              <a:rPr lang="en-US" dirty="0"/>
              <a:t>Generate some scatterplots from your data</a:t>
            </a:r>
          </a:p>
          <a:p>
            <a:endParaRPr lang="en-US" dirty="0"/>
          </a:p>
          <a:p>
            <a:r>
              <a:rPr lang="en-US" dirty="0"/>
              <a:t>What patterns emerge?</a:t>
            </a:r>
          </a:p>
          <a:p>
            <a:pPr lvl="1"/>
            <a:r>
              <a:rPr lang="en-US" dirty="0"/>
              <a:t>Are they strong or week?</a:t>
            </a:r>
          </a:p>
          <a:p>
            <a:pPr lvl="1"/>
            <a:r>
              <a:rPr lang="en-US" dirty="0"/>
              <a:t>Positive or Negative?</a:t>
            </a:r>
          </a:p>
          <a:p>
            <a:pPr lvl="1"/>
            <a:endParaRPr lang="en-US" dirty="0"/>
          </a:p>
          <a:p>
            <a:r>
              <a:rPr lang="en-US" dirty="0"/>
              <a:t>Write up your findings on Page 49.</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54411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8</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Searching for Correlations</a:t>
            </a:r>
            <a:endParaRPr lang="en-US" dirty="0">
              <a:latin typeface="Courier New" charset="0"/>
              <a:ea typeface="Courier New" charset="0"/>
              <a:cs typeface="Courier New" charset="0"/>
            </a:endParaRPr>
          </a:p>
        </p:txBody>
      </p:sp>
      <p:sp>
        <p:nvSpPr>
          <p:cNvPr id="4" name="TextBox 3"/>
          <p:cNvSpPr txBox="1"/>
          <p:nvPr/>
        </p:nvSpPr>
        <p:spPr>
          <a:xfrm>
            <a:off x="140043" y="1905000"/>
            <a:ext cx="5259281" cy="3785652"/>
          </a:xfrm>
          <a:prstGeom prst="rect">
            <a:avLst/>
          </a:prstGeom>
          <a:noFill/>
        </p:spPr>
        <p:txBody>
          <a:bodyPr wrap="square" rtlCol="0">
            <a:spAutoFit/>
          </a:bodyPr>
          <a:lstStyle/>
          <a:p>
            <a:pPr marL="342900" indent="-342900">
              <a:buFont typeface="Arial" charset="0"/>
              <a:buChar char="•"/>
            </a:pPr>
            <a:r>
              <a:rPr lang="en-US" dirty="0">
                <a:solidFill>
                  <a:schemeClr val="bg1"/>
                </a:solidFill>
              </a:rPr>
              <a:t>How do we measure the “fit” of a predictor (strength of correlation)?</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How do we draw the predictor with the “best fit”?</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Complete Page 53</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Playing with predictors (</a:t>
            </a:r>
            <a:r>
              <a:rPr lang="en-US" dirty="0">
                <a:solidFill>
                  <a:schemeClr val="bg1"/>
                </a:solidFill>
                <a:hlinkClick r:id="rId2"/>
              </a:rPr>
              <a:t>http://</a:t>
            </a:r>
            <a:r>
              <a:rPr lang="en-US" dirty="0" err="1">
                <a:solidFill>
                  <a:schemeClr val="bg1"/>
                </a:solidFill>
                <a:hlinkClick r:id="rId2"/>
              </a:rPr>
              <a:t>bit.ly</a:t>
            </a:r>
            <a:r>
              <a:rPr lang="en-US" dirty="0">
                <a:solidFill>
                  <a:schemeClr val="bg1"/>
                </a:solidFill>
                <a:hlinkClick r:id="rId2"/>
              </a:rPr>
              <a:t>/</a:t>
            </a:r>
            <a:r>
              <a:rPr lang="en-US" dirty="0" err="1">
                <a:solidFill>
                  <a:schemeClr val="bg1"/>
                </a:solidFill>
                <a:hlinkClick r:id="rId2"/>
              </a:rPr>
              <a:t>ExploreLR</a:t>
            </a:r>
            <a:r>
              <a:rPr lang="en-US" dirty="0">
                <a:solidFill>
                  <a:schemeClr val="bg1"/>
                </a:solidFill>
              </a:rPr>
              <a:t>)</a:t>
            </a: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grpSp>
        <p:nvGrpSpPr>
          <p:cNvPr id="9" name="Group 8"/>
          <p:cNvGrpSpPr/>
          <p:nvPr/>
        </p:nvGrpSpPr>
        <p:grpSpPr>
          <a:xfrm>
            <a:off x="5399324" y="2133600"/>
            <a:ext cx="3392603" cy="2971800"/>
            <a:chOff x="4495800" y="2001795"/>
            <a:chExt cx="4114800" cy="3604419"/>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95800" y="2369238"/>
              <a:ext cx="4114800" cy="3236976"/>
            </a:xfrm>
            <a:prstGeom prst="rect">
              <a:avLst/>
            </a:prstGeom>
          </p:spPr>
        </p:pic>
        <p:sp>
          <p:nvSpPr>
            <p:cNvPr id="8" name="TextBox 7"/>
            <p:cNvSpPr txBox="1"/>
            <p:nvPr/>
          </p:nvSpPr>
          <p:spPr>
            <a:xfrm>
              <a:off x="5177482" y="2001795"/>
              <a:ext cx="3040769" cy="369332"/>
            </a:xfrm>
            <a:prstGeom prst="rect">
              <a:avLst/>
            </a:prstGeom>
            <a:noFill/>
          </p:spPr>
          <p:txBody>
            <a:bodyPr wrap="none" rtlCol="0">
              <a:spAutoFit/>
            </a:bodyPr>
            <a:lstStyle/>
            <a:p>
              <a:r>
                <a:rPr lang="en-US" sz="1800" dirty="0">
                  <a:solidFill>
                    <a:schemeClr val="tx1">
                      <a:lumMod val="50000"/>
                    </a:schemeClr>
                  </a:solidFill>
                  <a:latin typeface="Helvetica" charset="0"/>
                  <a:ea typeface="Helvetica" charset="0"/>
                  <a:cs typeface="Helvetica" charset="0"/>
                </a:rPr>
                <a:t>Age (</a:t>
              </a:r>
              <a:r>
                <a:rPr lang="en-US" sz="1800" dirty="0" err="1">
                  <a:solidFill>
                    <a:schemeClr val="tx1">
                      <a:lumMod val="50000"/>
                    </a:schemeClr>
                  </a:solidFill>
                  <a:latin typeface="Helvetica" charset="0"/>
                  <a:ea typeface="Helvetica" charset="0"/>
                  <a:cs typeface="Helvetica" charset="0"/>
                </a:rPr>
                <a:t>yrs</a:t>
              </a:r>
              <a:r>
                <a:rPr lang="en-US" sz="1800" dirty="0">
                  <a:solidFill>
                    <a:schemeClr val="tx1">
                      <a:lumMod val="50000"/>
                    </a:schemeClr>
                  </a:solidFill>
                  <a:latin typeface="Helvetica" charset="0"/>
                  <a:ea typeface="Helvetica" charset="0"/>
                  <a:cs typeface="Helvetica" charset="0"/>
                </a:rPr>
                <a:t>) v. Adoptions (</a:t>
              </a:r>
              <a:r>
                <a:rPr lang="en-US" sz="1800" dirty="0" err="1">
                  <a:solidFill>
                    <a:schemeClr val="tx1">
                      <a:lumMod val="50000"/>
                    </a:schemeClr>
                  </a:solidFill>
                  <a:latin typeface="Helvetica" charset="0"/>
                  <a:ea typeface="Helvetica" charset="0"/>
                  <a:cs typeface="Helvetica" charset="0"/>
                </a:rPr>
                <a:t>wks</a:t>
              </a:r>
              <a:r>
                <a:rPr lang="en-US" sz="1800" dirty="0">
                  <a:solidFill>
                    <a:schemeClr val="tx1">
                      <a:lumMod val="50000"/>
                    </a:schemeClr>
                  </a:solidFill>
                  <a:latin typeface="Helvetica" charset="0"/>
                  <a:ea typeface="Helvetica" charset="0"/>
                  <a:cs typeface="Helvetica" charset="0"/>
                </a:rPr>
                <a:t>)</a:t>
              </a:r>
            </a:p>
          </p:txBody>
        </p:sp>
      </p:grpSp>
    </p:spTree>
    <p:extLst>
      <p:ext uri="{BB962C8B-B14F-4D97-AF65-F5344CB8AC3E}">
        <p14:creationId xmlns:p14="http://schemas.microsoft.com/office/powerpoint/2010/main" val="1405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62200" y="990599"/>
            <a:ext cx="4914900" cy="4212771"/>
          </a:xfrm>
          <a:prstGeom prst="rect">
            <a:avLst/>
          </a:prstGeom>
        </p:spPr>
      </p:pic>
      <p:sp>
        <p:nvSpPr>
          <p:cNvPr id="10" name="TextBox 9">
            <a:extLst>
              <a:ext uri="{FF2B5EF4-FFF2-40B4-BE49-F238E27FC236}">
                <a16:creationId xmlns:a16="http://schemas.microsoft.com/office/drawing/2014/main" id="{23786C46-A1E4-4073-B9E9-2D61A04F5B37}"/>
              </a:ext>
            </a:extLst>
          </p:cNvPr>
          <p:cNvSpPr txBox="1"/>
          <p:nvPr/>
        </p:nvSpPr>
        <p:spPr>
          <a:xfrm>
            <a:off x="0" y="5302240"/>
            <a:ext cx="9144000" cy="1015663"/>
          </a:xfrm>
          <a:prstGeom prst="rect">
            <a:avLst/>
          </a:prstGeom>
          <a:noFill/>
        </p:spPr>
        <p:txBody>
          <a:bodyPr wrap="square" rtlCol="0">
            <a:spAutoFit/>
          </a:bodyPr>
          <a:lstStyle/>
          <a:p>
            <a:r>
              <a:rPr lang="en-US" sz="2000" spc="-100" dirty="0">
                <a:solidFill>
                  <a:schemeClr val="accent1"/>
                </a:solidFill>
                <a:latin typeface="Courier New" charset="0"/>
                <a:ea typeface="Courier New" charset="0"/>
                <a:cs typeface="Courier New" charset="0"/>
              </a:rPr>
              <a:t>#</a:t>
            </a:r>
            <a:r>
              <a:rPr lang="en-US" sz="2000" spc="-100" dirty="0" err="1">
                <a:solidFill>
                  <a:schemeClr val="accent1"/>
                </a:solidFill>
                <a:latin typeface="Courier New" charset="0"/>
                <a:ea typeface="Courier New" charset="0"/>
                <a:cs typeface="Courier New" charset="0"/>
              </a:rPr>
              <a:t>lr</a:t>
            </a:r>
            <a:r>
              <a:rPr lang="en-US" sz="2000" spc="-100" dirty="0">
                <a:solidFill>
                  <a:schemeClr val="accent1"/>
                </a:solidFill>
                <a:latin typeface="Courier New" charset="0"/>
                <a:ea typeface="Courier New" charset="0"/>
                <a:cs typeface="Courier New" charset="0"/>
              </a:rPr>
              <a:t>-plot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 </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Table, </a:t>
            </a:r>
            <a:r>
              <a:rPr lang="en-US" sz="2000" spc="-100" dirty="0" err="1">
                <a:solidFill>
                  <a:schemeClr val="accent1"/>
                </a:solidFill>
                <a:latin typeface="Courier New" charset="0"/>
                <a:ea typeface="Courier New" charset="0"/>
                <a:cs typeface="Courier New" charset="0"/>
              </a:rPr>
              <a:t>xs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ys</a:t>
            </a:r>
            <a:r>
              <a:rPr lang="en-US" sz="2000" spc="-600" dirty="0">
                <a:solidFill>
                  <a:schemeClr val="accent1"/>
                </a:solidFill>
                <a:latin typeface="Courier New" charset="0"/>
                <a:ea typeface="Courier New" charset="0"/>
                <a:cs typeface="Courier New" charset="0"/>
              </a:rPr>
              <a:t>::</a:t>
            </a:r>
            <a:r>
              <a:rPr lang="en-US" sz="2000" spc="-100" dirty="0">
                <a:solidFill>
                  <a:schemeClr val="accent1"/>
                </a:solidFill>
                <a:latin typeface="Courier New" charset="0"/>
                <a:ea typeface="Courier New" charset="0"/>
                <a:cs typeface="Courier New" charset="0"/>
              </a:rPr>
              <a:t> </a:t>
            </a:r>
            <a:r>
              <a:rPr lang="en-US" sz="2000" spc="-100" dirty="0" err="1">
                <a:solidFill>
                  <a:schemeClr val="accent1"/>
                </a:solidFill>
                <a:latin typeface="Courier New" charset="0"/>
                <a:ea typeface="Courier New" charset="0"/>
                <a:cs typeface="Courier New" charset="0"/>
              </a:rPr>
              <a:t>Str</a:t>
            </a:r>
            <a:r>
              <a:rPr lang="en-US" sz="2000" spc="-100" dirty="0">
                <a:solidFill>
                  <a:schemeClr val="accent1"/>
                </a:solidFill>
                <a:latin typeface="Courier New" charset="0"/>
                <a:ea typeface="Courier New" charset="0"/>
                <a:cs typeface="Courier New" charset="0"/>
              </a:rPr>
              <a:t>) </a:t>
            </a:r>
            <a:r>
              <a:rPr lang="en-US" sz="2000" spc="-100" dirty="0">
                <a:solidFill>
                  <a:schemeClr val="accent1"/>
                </a:solidFill>
                <a:latin typeface="Courier New" charset="0"/>
                <a:ea typeface="Courier New" charset="0"/>
                <a:cs typeface="Courier New" charset="0"/>
                <a:sym typeface="Wingdings"/>
              </a:rPr>
              <a:t> </a:t>
            </a:r>
            <a:r>
              <a:rPr lang="en-US" sz="2000" spc="-100" dirty="0">
                <a:solidFill>
                  <a:schemeClr val="accent1"/>
                </a:solidFill>
                <a:latin typeface="Courier New" charset="0"/>
                <a:ea typeface="Courier New" charset="0"/>
                <a:cs typeface="Courier New" charset="0"/>
              </a:rPr>
              <a:t>Image</a:t>
            </a:r>
          </a:p>
          <a:p>
            <a:endParaRPr lang="en-US" sz="2000" dirty="0">
              <a:solidFill>
                <a:schemeClr val="accent1"/>
              </a:solidFill>
              <a:latin typeface="Courier New" charset="0"/>
              <a:ea typeface="Courier New" charset="0"/>
              <a:cs typeface="Courier New" charset="0"/>
            </a:endParaRPr>
          </a:p>
          <a:p>
            <a:r>
              <a:rPr lang="en-US" sz="2000" spc="-150" dirty="0">
                <a:solidFill>
                  <a:schemeClr val="accent1"/>
                </a:solidFill>
                <a:latin typeface="Courier New" charset="0"/>
                <a:ea typeface="Courier New" charset="0"/>
                <a:cs typeface="Courier New" charset="0"/>
              </a:rPr>
              <a:t>#labeled-</a:t>
            </a:r>
            <a:r>
              <a:rPr lang="en-US" sz="2000" spc="-150" dirty="0" err="1">
                <a:solidFill>
                  <a:schemeClr val="accent1"/>
                </a:solidFill>
                <a:latin typeface="Courier New" charset="0"/>
                <a:ea typeface="Courier New" charset="0"/>
                <a:cs typeface="Courier New" charset="0"/>
              </a:rPr>
              <a:t>lr</a:t>
            </a:r>
            <a:r>
              <a:rPr lang="en-US" sz="2000" spc="-150" dirty="0">
                <a:solidFill>
                  <a:schemeClr val="accent1"/>
                </a:solidFill>
                <a:latin typeface="Courier New" charset="0"/>
                <a:ea typeface="Courier New" charset="0"/>
                <a:cs typeface="Courier New" charset="0"/>
              </a:rPr>
              <a:t>-plot</a:t>
            </a:r>
            <a:r>
              <a:rPr lang="en-US" sz="2000" spc="-600" dirty="0">
                <a:solidFill>
                  <a:schemeClr val="accent1"/>
                </a:solidFill>
                <a:latin typeface="Courier New" charset="0"/>
                <a:ea typeface="Courier New" charset="0"/>
                <a:cs typeface="Courier New" charset="0"/>
              </a:rPr>
              <a:t> :: ( </a:t>
            </a:r>
            <a:r>
              <a:rPr lang="en-US" sz="2000" spc="-150" dirty="0">
                <a:solidFill>
                  <a:schemeClr val="accent1"/>
                </a:solidFill>
                <a:latin typeface="Courier New" charset="0"/>
                <a:ea typeface="Courier New" charset="0"/>
                <a:cs typeface="Courier New" charset="0"/>
              </a:rPr>
              <a:t>t</a:t>
            </a:r>
            <a:r>
              <a:rPr lang="en-US" sz="2000" spc="-60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rPr>
              <a:t> Table, labels</a:t>
            </a:r>
            <a:r>
              <a:rPr lang="en-US" sz="2000" spc="-600" dirty="0">
                <a:solidFill>
                  <a:schemeClr val="accent1"/>
                </a:solidFill>
                <a:latin typeface="Courier New" charset="0"/>
                <a:ea typeface="Courier New" charset="0"/>
                <a:cs typeface="Courier New" charset="0"/>
              </a:rPr>
              <a:t> ::</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Str</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xs</a:t>
            </a:r>
            <a:r>
              <a:rPr lang="en-US" sz="2000" spc="-600" dirty="0">
                <a:solidFill>
                  <a:schemeClr val="accent1"/>
                </a:solidFill>
                <a:latin typeface="Courier New" charset="0"/>
                <a:ea typeface="Courier New" charset="0"/>
                <a:cs typeface="Courier New" charset="0"/>
              </a:rPr>
              <a:t> ::</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Str</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ys</a:t>
            </a:r>
            <a:r>
              <a:rPr lang="en-US" sz="2000" spc="-600" dirty="0">
                <a:solidFill>
                  <a:schemeClr val="accent1"/>
                </a:solidFill>
                <a:latin typeface="Courier New" charset="0"/>
                <a:ea typeface="Courier New" charset="0"/>
                <a:cs typeface="Courier New" charset="0"/>
              </a:rPr>
              <a:t> ::</a:t>
            </a:r>
            <a:r>
              <a:rPr lang="en-US" sz="2000" spc="-150" dirty="0">
                <a:solidFill>
                  <a:schemeClr val="accent1"/>
                </a:solidFill>
                <a:latin typeface="Courier New" charset="0"/>
                <a:ea typeface="Courier New" charset="0"/>
                <a:cs typeface="Courier New" charset="0"/>
              </a:rPr>
              <a:t> </a:t>
            </a:r>
            <a:r>
              <a:rPr lang="en-US" sz="2000" spc="-150" dirty="0" err="1">
                <a:solidFill>
                  <a:schemeClr val="accent1"/>
                </a:solidFill>
                <a:latin typeface="Courier New" charset="0"/>
                <a:ea typeface="Courier New" charset="0"/>
                <a:cs typeface="Courier New" charset="0"/>
              </a:rPr>
              <a:t>Str</a:t>
            </a:r>
            <a:r>
              <a:rPr lang="en-US" sz="2000" spc="-150" dirty="0">
                <a:solidFill>
                  <a:schemeClr val="accent1"/>
                </a:solidFill>
                <a:latin typeface="Courier New" charset="0"/>
                <a:ea typeface="Courier New" charset="0"/>
                <a:cs typeface="Courier New" charset="0"/>
              </a:rPr>
              <a:t>)</a:t>
            </a:r>
            <a:r>
              <a:rPr lang="en-US" sz="2000" spc="-150" dirty="0">
                <a:solidFill>
                  <a:schemeClr val="accent1"/>
                </a:solidFill>
                <a:latin typeface="Courier New" charset="0"/>
                <a:ea typeface="Courier New" charset="0"/>
                <a:cs typeface="Courier New" charset="0"/>
                <a:sym typeface="Wingdings"/>
              </a:rPr>
              <a:t></a:t>
            </a:r>
            <a:r>
              <a:rPr lang="en-US" sz="2000" spc="-150" dirty="0" err="1">
                <a:solidFill>
                  <a:schemeClr val="accent1"/>
                </a:solidFill>
                <a:latin typeface="Courier New" charset="0"/>
                <a:ea typeface="Courier New" charset="0"/>
                <a:cs typeface="Courier New" charset="0"/>
              </a:rPr>
              <a:t>Img</a:t>
            </a:r>
            <a:endParaRPr lang="en-US" sz="2000" spc="-150" dirty="0">
              <a:solidFill>
                <a:schemeClr val="accent1"/>
              </a:solidFill>
              <a:latin typeface="Courier New" charset="0"/>
              <a:ea typeface="Courier New" charset="0"/>
              <a:cs typeface="Courier New" charset="0"/>
            </a:endParaRPr>
          </a:p>
        </p:txBody>
      </p:sp>
    </p:spTree>
    <p:extLst>
      <p:ext uri="{BB962C8B-B14F-4D97-AF65-F5344CB8AC3E}">
        <p14:creationId xmlns:p14="http://schemas.microsoft.com/office/powerpoint/2010/main" val="177871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Goals for this Workshop</a:t>
            </a:r>
          </a:p>
        </p:txBody>
      </p:sp>
      <p:sp>
        <p:nvSpPr>
          <p:cNvPr id="18434" name="Content Placeholder 2"/>
          <p:cNvSpPr>
            <a:spLocks noGrp="1"/>
          </p:cNvSpPr>
          <p:nvPr>
            <p:ph idx="1"/>
          </p:nvPr>
        </p:nvSpPr>
        <p:spPr/>
        <p:txBody>
          <a:bodyPr/>
          <a:lstStyle/>
          <a:p>
            <a:pPr>
              <a:lnSpc>
                <a:spcPct val="150000"/>
              </a:lnSpc>
            </a:pPr>
            <a:r>
              <a:rPr lang="en-US" altLang="en-US" dirty="0">
                <a:ea typeface="ＭＳ Ｐゴシック" charset="-128"/>
                <a:cs typeface="Helvetica" charset="0"/>
              </a:rPr>
              <a:t>Understand what “Data Science” is, why it matters</a:t>
            </a:r>
          </a:p>
          <a:p>
            <a:pPr>
              <a:lnSpc>
                <a:spcPct val="150000"/>
              </a:lnSpc>
            </a:pPr>
            <a:r>
              <a:rPr lang="en-US" altLang="en-US" dirty="0">
                <a:ea typeface="ＭＳ Ｐゴシック" charset="-128"/>
                <a:cs typeface="Helvetica" charset="0"/>
              </a:rPr>
              <a:t>Get comfortable with programming in </a:t>
            </a:r>
            <a:r>
              <a:rPr lang="en-US" altLang="en-US" dirty="0" err="1">
                <a:ea typeface="ＭＳ Ｐゴシック" charset="-128"/>
                <a:cs typeface="Helvetica" charset="0"/>
              </a:rPr>
              <a:t>Pyret</a:t>
            </a:r>
            <a:endParaRPr lang="en-US" altLang="en-US" dirty="0">
              <a:ea typeface="ＭＳ Ｐゴシック" charset="-128"/>
              <a:cs typeface="Helvetica" charset="0"/>
            </a:endParaRPr>
          </a:p>
          <a:p>
            <a:pPr>
              <a:lnSpc>
                <a:spcPct val="150000"/>
              </a:lnSpc>
            </a:pPr>
            <a:r>
              <a:rPr lang="en-US" altLang="en-US" dirty="0">
                <a:ea typeface="ＭＳ Ｐゴシック" charset="-128"/>
                <a:cs typeface="Helvetica" charset="0"/>
              </a:rPr>
              <a:t>Work through the entire curriculum</a:t>
            </a:r>
          </a:p>
          <a:p>
            <a:pPr>
              <a:lnSpc>
                <a:spcPct val="150000"/>
              </a:lnSpc>
            </a:pPr>
            <a:r>
              <a:rPr lang="en-US" altLang="en-US" dirty="0">
                <a:ea typeface="ＭＳ Ｐゴシック" charset="-128"/>
                <a:cs typeface="Helvetica" charset="0"/>
              </a:rPr>
              <a:t>Discuss pedagogy</a:t>
            </a:r>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Linear Regression</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1400" y="1143000"/>
            <a:ext cx="5296947" cy="4540240"/>
          </a:xfrm>
          <a:prstGeom prst="rect">
            <a:avLst/>
          </a:prstGeom>
        </p:spPr>
      </p:pic>
      <p:sp>
        <p:nvSpPr>
          <p:cNvPr id="6" name="TextBox 5"/>
          <p:cNvSpPr txBox="1"/>
          <p:nvPr/>
        </p:nvSpPr>
        <p:spPr>
          <a:xfrm>
            <a:off x="304801" y="2252008"/>
            <a:ext cx="3505200" cy="1938992"/>
          </a:xfrm>
          <a:prstGeom prst="rect">
            <a:avLst/>
          </a:prstGeom>
          <a:noFill/>
        </p:spPr>
        <p:txBody>
          <a:bodyPr wrap="square" rtlCol="0">
            <a:spAutoFit/>
          </a:bodyPr>
          <a:lstStyle/>
          <a:p>
            <a:pPr marL="342900" indent="-342900">
              <a:buFont typeface="Arial" charset="0"/>
              <a:buChar char="•"/>
            </a:pPr>
            <a:r>
              <a:rPr lang="en-US" dirty="0">
                <a:solidFill>
                  <a:schemeClr val="bg1"/>
                </a:solidFill>
              </a:rPr>
              <a:t>r</a:t>
            </a:r>
            <a:r>
              <a:rPr lang="en-US" baseline="30000" dirty="0">
                <a:solidFill>
                  <a:schemeClr val="bg1"/>
                </a:solidFill>
              </a:rPr>
              <a:t>2</a:t>
            </a:r>
            <a:endParaRPr lang="en-US" dirty="0">
              <a:solidFill>
                <a:schemeClr val="bg1"/>
              </a:solidFill>
            </a:endParaRP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slope</a:t>
            </a:r>
          </a:p>
          <a:p>
            <a:pPr marL="342900" indent="-342900">
              <a:buFont typeface="Arial" charset="0"/>
              <a:buChar char="•"/>
            </a:pPr>
            <a:endParaRPr lang="en-US" dirty="0">
              <a:solidFill>
                <a:schemeClr val="bg1"/>
              </a:solidFill>
            </a:endParaRPr>
          </a:p>
          <a:p>
            <a:pPr marL="342900" indent="-342900">
              <a:buFont typeface="Arial" charset="0"/>
              <a:buChar char="•"/>
            </a:pPr>
            <a:r>
              <a:rPr lang="en-US" dirty="0">
                <a:solidFill>
                  <a:schemeClr val="bg1"/>
                </a:solidFill>
              </a:rPr>
              <a:t>y-intercept</a:t>
            </a:r>
          </a:p>
        </p:txBody>
      </p:sp>
    </p:spTree>
    <p:extLst>
      <p:ext uri="{BB962C8B-B14F-4D97-AF65-F5344CB8AC3E}">
        <p14:creationId xmlns:p14="http://schemas.microsoft.com/office/powerpoint/2010/main" val="169907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Making Scatterplots</a:t>
            </a:r>
          </a:p>
        </p:txBody>
      </p:sp>
      <p:sp>
        <p:nvSpPr>
          <p:cNvPr id="3" name="Content Placeholder 2"/>
          <p:cNvSpPr>
            <a:spLocks noGrp="1"/>
          </p:cNvSpPr>
          <p:nvPr>
            <p:ph idx="1"/>
          </p:nvPr>
        </p:nvSpPr>
        <p:spPr>
          <a:xfrm>
            <a:off x="304800" y="1798638"/>
            <a:ext cx="8686800" cy="4525962"/>
          </a:xfrm>
        </p:spPr>
        <p:txBody>
          <a:bodyPr/>
          <a:lstStyle/>
          <a:p>
            <a:pPr fontAlgn="ctr"/>
            <a:r>
              <a:rPr lang="en-US" sz="2400" dirty="0">
                <a:solidFill>
                  <a:schemeClr val="bg1"/>
                </a:solidFill>
              </a:rPr>
              <a:t>The age vs. weeks waiting for adoption, but just for the dogs in the shelter.</a:t>
            </a:r>
          </a:p>
          <a:p>
            <a:pPr fontAlgn="ctr"/>
            <a:endParaRPr lang="en-US" sz="2400" dirty="0">
              <a:solidFill>
                <a:schemeClr val="bg1"/>
              </a:solidFill>
            </a:endParaRPr>
          </a:p>
          <a:p>
            <a:pPr fontAlgn="ctr"/>
            <a:r>
              <a:rPr lang="en-US" sz="2400" dirty="0">
                <a:solidFill>
                  <a:schemeClr val="bg1"/>
                </a:solidFill>
              </a:rPr>
              <a:t>The weight vs. weeks waiting for adoption, but just for the cats in the shelter.</a:t>
            </a:r>
          </a:p>
          <a:p>
            <a:pPr fontAlgn="ctr"/>
            <a:endParaRPr lang="en-US" sz="2400" dirty="0">
              <a:solidFill>
                <a:schemeClr val="bg1"/>
              </a:solidFill>
            </a:endParaRPr>
          </a:p>
          <a:p>
            <a:pPr fontAlgn="ctr"/>
            <a:r>
              <a:rPr lang="en-US" sz="2400" dirty="0">
                <a:solidFill>
                  <a:schemeClr val="bg1"/>
                </a:solidFill>
              </a:rPr>
              <a:t>The age vs. weight waiting for adoption, but just for animals that have been fixed.</a:t>
            </a:r>
          </a:p>
          <a:p>
            <a:pPr>
              <a:buFont typeface="Arial" charset="0"/>
              <a:buChar char="•"/>
            </a:pPr>
            <a:endParaRPr lang="en-US" sz="2400" dirty="0">
              <a:solidFill>
                <a:schemeClr val="bg1"/>
              </a:solidFill>
            </a:endParaRPr>
          </a:p>
          <a:p>
            <a:pPr marL="0" indent="0" algn="ctr">
              <a:buNone/>
            </a:pPr>
            <a:r>
              <a:rPr lang="en-US" sz="2400" b="1" dirty="0"/>
              <a:t>Write up your findings on Page 54</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969143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686800" cy="838200"/>
          </a:xfrm>
          <a:prstGeom prst="rect">
            <a:avLst/>
          </a:prstGeom>
        </p:spPr>
        <p:txBody>
          <a:bodyPr/>
          <a:lstStyle>
            <a:lvl1pPr algn="r" rtl="0" eaLnBrk="0" fontAlgn="base" hangingPunct="0">
              <a:spcBef>
                <a:spcPct val="0"/>
              </a:spcBef>
              <a:spcAft>
                <a:spcPct val="0"/>
              </a:spcAft>
              <a:defRPr sz="3600" b="1" kern="1200">
                <a:solidFill>
                  <a:schemeClr val="tx1"/>
                </a:solidFill>
                <a:effectLst>
                  <a:reflection blurRad="12700" stA="21000" endA="300" endPos="55000" dir="5400000" sy="-90000" algn="bl" rotWithShape="0"/>
                </a:effectLst>
                <a:latin typeface="Helvetica"/>
                <a:ea typeface="ＭＳ Ｐゴシック" charset="-128"/>
                <a:cs typeface="Helvetica"/>
              </a:defRPr>
            </a:lvl1pPr>
            <a:lvl2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2pPr>
            <a:lvl3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3pPr>
            <a:lvl4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4pPr>
            <a:lvl5pPr algn="r" rtl="0" eaLnBrk="0" fontAlgn="base" hangingPunct="0">
              <a:spcBef>
                <a:spcPct val="0"/>
              </a:spcBef>
              <a:spcAft>
                <a:spcPct val="0"/>
              </a:spcAft>
              <a:defRPr sz="3600" b="1">
                <a:solidFill>
                  <a:schemeClr val="tx1"/>
                </a:solidFill>
                <a:latin typeface="Helvetica" charset="0"/>
                <a:ea typeface="ＭＳ Ｐゴシック" charset="-128"/>
                <a:cs typeface="Helvetica" charset="0"/>
              </a:defRPr>
            </a:lvl5pPr>
            <a:lvl6pPr marL="4572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6pPr>
            <a:lvl7pPr marL="9144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7pPr>
            <a:lvl8pPr marL="13716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8pPr>
            <a:lvl9pPr marL="1828800" algn="l" rtl="0" fontAlgn="base">
              <a:spcBef>
                <a:spcPct val="0"/>
              </a:spcBef>
              <a:spcAft>
                <a:spcPct val="0"/>
              </a:spcAft>
              <a:defRPr sz="3600">
                <a:solidFill>
                  <a:schemeClr val="tx2"/>
                </a:solidFill>
                <a:latin typeface="Franklin Gothic Medium" charset="0"/>
                <a:ea typeface="ＭＳ Ｐゴシック" charset="-128"/>
                <a:cs typeface="ＭＳ Ｐゴシック" charset="-128"/>
              </a:defRPr>
            </a:lvl9pPr>
          </a:lstStyle>
          <a:p>
            <a:pPr>
              <a:defRPr/>
            </a:pPr>
            <a:r>
              <a:rPr lang="en-US" dirty="0"/>
              <a:t>Your Dataset</a:t>
            </a:r>
            <a:endParaRPr lang="en-US" dirty="0">
              <a:latin typeface="Courier New" charset="0"/>
              <a:ea typeface="Courier New" charset="0"/>
              <a:cs typeface="Courier New" charset="0"/>
            </a:endParaRPr>
          </a:p>
        </p:txBody>
      </p:sp>
      <p:sp>
        <p:nvSpPr>
          <p:cNvPr id="5" name="Footer Placeholder 4"/>
          <p:cNvSpPr>
            <a:spLocks noGrp="1"/>
          </p:cNvSpPr>
          <p:nvPr>
            <p:ph type="ftr" sz="quarter" idx="3"/>
          </p:nvPr>
        </p:nvSpPr>
        <p:spPr>
          <a:xfrm>
            <a:off x="152400" y="6473825"/>
            <a:ext cx="3429000" cy="292101"/>
          </a:xfrm>
        </p:spPr>
        <p:txBody>
          <a:bodyPr/>
          <a:lstStyle/>
          <a:p>
            <a:pPr>
              <a:defRPr/>
            </a:pPr>
            <a:r>
              <a:rPr lang="en-US"/>
              <a:t>www.BootstrapWorld.org     |    #BootstrapCS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36034" y="990600"/>
            <a:ext cx="5824331" cy="4992284"/>
          </a:xfrm>
          <a:prstGeom prst="rect">
            <a:avLst/>
          </a:prstGeom>
        </p:spPr>
      </p:pic>
      <p:sp>
        <p:nvSpPr>
          <p:cNvPr id="4" name="Rectangle 3"/>
          <p:cNvSpPr/>
          <p:nvPr/>
        </p:nvSpPr>
        <p:spPr>
          <a:xfrm>
            <a:off x="1600200" y="5867400"/>
            <a:ext cx="6223000" cy="461665"/>
          </a:xfrm>
          <a:prstGeom prst="rect">
            <a:avLst/>
          </a:prstGeom>
        </p:spPr>
        <p:txBody>
          <a:bodyPr wrap="square">
            <a:spAutoFit/>
          </a:bodyPr>
          <a:lstStyle/>
          <a:p>
            <a:pPr marL="0" indent="0" algn="ctr">
              <a:buNone/>
            </a:pPr>
            <a:r>
              <a:rPr lang="en-US" b="1" dirty="0">
                <a:solidFill>
                  <a:schemeClr val="bg1"/>
                </a:solidFill>
              </a:rPr>
              <a:t>Write up your findings on Page 55</a:t>
            </a:r>
          </a:p>
        </p:txBody>
      </p:sp>
    </p:spTree>
    <p:extLst>
      <p:ext uri="{BB962C8B-B14F-4D97-AF65-F5344CB8AC3E}">
        <p14:creationId xmlns:p14="http://schemas.microsoft.com/office/powerpoint/2010/main" val="9044625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Unit 9</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Threats to Validity</a:t>
            </a:r>
          </a:p>
        </p:txBody>
      </p:sp>
      <p:sp>
        <p:nvSpPr>
          <p:cNvPr id="6" name="Content Placeholder 5">
            <a:extLst>
              <a:ext uri="{FF2B5EF4-FFF2-40B4-BE49-F238E27FC236}">
                <a16:creationId xmlns:a16="http://schemas.microsoft.com/office/drawing/2014/main" id="{86F39F7C-B7BB-7C45-8556-66660B3F5130}"/>
              </a:ext>
            </a:extLst>
          </p:cNvPr>
          <p:cNvSpPr>
            <a:spLocks noGrp="1"/>
          </p:cNvSpPr>
          <p:nvPr>
            <p:ph idx="1"/>
          </p:nvPr>
        </p:nvSpPr>
        <p:spPr/>
        <p:txBody>
          <a:bodyPr/>
          <a:lstStyle/>
          <a:p>
            <a:pPr marL="0" indent="0" fontAlgn="ctr">
              <a:buNone/>
            </a:pPr>
            <a:r>
              <a:rPr lang="en-US" sz="3600" i="1" dirty="0"/>
              <a:t>“95% of cat-owners surveyed said that cats are better than dogs!”</a:t>
            </a:r>
            <a:endParaRPr lang="en-US" sz="3600" dirty="0"/>
          </a:p>
          <a:p>
            <a:pPr marL="0" indent="0" fontAlgn="ctr">
              <a:buNone/>
            </a:pPr>
            <a:endParaRPr lang="en-US" sz="3600" i="1" dirty="0"/>
          </a:p>
          <a:p>
            <a:pPr fontAlgn="ctr"/>
            <a:r>
              <a:rPr lang="en-US" sz="2200" dirty="0"/>
              <a:t>Selection bias</a:t>
            </a:r>
          </a:p>
          <a:p>
            <a:pPr fontAlgn="ctr"/>
            <a:r>
              <a:rPr lang="en-US" sz="2200" dirty="0"/>
              <a:t>Sample size</a:t>
            </a:r>
          </a:p>
          <a:p>
            <a:pPr fontAlgn="ctr"/>
            <a:r>
              <a:rPr lang="en-US" sz="2200" dirty="0"/>
              <a:t>Sample error</a:t>
            </a:r>
          </a:p>
          <a:p>
            <a:pPr fontAlgn="ctr"/>
            <a:r>
              <a:rPr lang="en-US" sz="2200" dirty="0"/>
              <a:t>Confounding variables</a:t>
            </a:r>
          </a:p>
          <a:p>
            <a:pPr fontAlgn="ctr"/>
            <a:endParaRPr lang="en-US" sz="2200" dirty="0"/>
          </a:p>
          <a:p>
            <a:pPr fontAlgn="ctr"/>
            <a:r>
              <a:rPr lang="en-US" sz="2200" dirty="0"/>
              <a:t>Practice on Pages 59 and 60</a:t>
            </a:r>
          </a:p>
          <a:p>
            <a:pPr fontAlgn="ctr"/>
            <a:endParaRPr lang="en-US" sz="2200" dirty="0"/>
          </a:p>
        </p:txBody>
      </p:sp>
      <p:sp>
        <p:nvSpPr>
          <p:cNvPr id="3" name="Footer Placeholder 2"/>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283892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Fake News!</a:t>
            </a:r>
          </a:p>
        </p:txBody>
      </p:sp>
      <p:sp>
        <p:nvSpPr>
          <p:cNvPr id="4" name="Content Placeholder 3"/>
          <p:cNvSpPr>
            <a:spLocks noGrp="1"/>
          </p:cNvSpPr>
          <p:nvPr>
            <p:ph idx="1"/>
          </p:nvPr>
        </p:nvSpPr>
        <p:spPr>
          <a:xfrm>
            <a:off x="304800" y="1874838"/>
            <a:ext cx="8686800" cy="4525962"/>
          </a:xfrm>
        </p:spPr>
        <p:txBody>
          <a:bodyPr/>
          <a:lstStyle/>
          <a:p>
            <a:pPr eaLnBrk="1" hangingPunct="1">
              <a:spcAft>
                <a:spcPts val="1800"/>
              </a:spcAft>
              <a:buClr>
                <a:srgbClr val="4C4C4C"/>
              </a:buClr>
            </a:pPr>
            <a:r>
              <a:rPr lang="en-US" altLang="en-US" dirty="0"/>
              <a:t>People misrepresent data </a:t>
            </a:r>
            <a:r>
              <a:rPr lang="en-US" altLang="en-US" i="1" dirty="0"/>
              <a:t>all the time</a:t>
            </a:r>
            <a:endParaRPr lang="en-US" altLang="en-US" dirty="0"/>
          </a:p>
          <a:p>
            <a:pPr eaLnBrk="1" hangingPunct="1">
              <a:spcAft>
                <a:spcPts val="1800"/>
              </a:spcAft>
              <a:buClr>
                <a:srgbClr val="4C4C4C"/>
              </a:buClr>
            </a:pPr>
            <a:r>
              <a:rPr lang="en-US" altLang="en-US" dirty="0"/>
              <a:t>Turn to Page 61</a:t>
            </a:r>
          </a:p>
          <a:p>
            <a:pPr eaLnBrk="1" hangingPunct="1">
              <a:spcAft>
                <a:spcPts val="1800"/>
              </a:spcAft>
              <a:buClr>
                <a:srgbClr val="4C4C4C"/>
              </a:buClr>
            </a:pPr>
            <a:r>
              <a:rPr lang="en-US" altLang="en-US" dirty="0"/>
              <a:t>Being able to speak accurately about data is an essential part of being a Data Scientist</a:t>
            </a:r>
          </a:p>
          <a:p>
            <a:pPr eaLnBrk="1" hangingPunct="1">
              <a:spcAft>
                <a:spcPts val="1800"/>
              </a:spcAft>
              <a:buClr>
                <a:srgbClr val="4C4C4C"/>
              </a:buClr>
            </a:pPr>
            <a:r>
              <a:rPr lang="en-US" altLang="en-US" dirty="0">
                <a:hlinkClick r:id="rId2"/>
              </a:rPr>
              <a:t>Your Research Paper</a:t>
            </a:r>
            <a:endParaRPr lang="en-US" altLang="en-US" dirty="0"/>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9144000" cy="68580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0" y="-1"/>
            <a:ext cx="4572000" cy="3429000"/>
            <a:chOff x="0" y="-1"/>
            <a:chExt cx="4572000" cy="3566313"/>
          </a:xfrm>
        </p:grpSpPr>
        <p:sp>
          <p:nvSpPr>
            <p:cNvPr id="21" name="TextBox 20"/>
            <p:cNvSpPr txBox="1"/>
            <p:nvPr/>
          </p:nvSpPr>
          <p:spPr>
            <a:xfrm>
              <a:off x="0" y="-1"/>
              <a:ext cx="4572000" cy="3566313"/>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100" b="1" dirty="0">
                  <a:solidFill>
                    <a:schemeClr val="bg1"/>
                  </a:solidFill>
                  <a:latin typeface="Century Gothic" charset="0"/>
                  <a:ea typeface="Century Gothic" charset="0"/>
                  <a:cs typeface="Century Gothic" charset="0"/>
                </a:rPr>
                <a:t>Algebra</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Bootstrap:Algebra applies algebraic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concepts and rigorous programming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principles to creating a simple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videogame. Students use order of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operations, function composition, the </a:t>
              </a:r>
            </a:p>
            <a:p>
              <a:pPr marL="0" marR="0">
                <a:lnSpc>
                  <a:spcPct val="150000"/>
                </a:lnSpc>
                <a:spcBef>
                  <a:spcPts val="0"/>
                </a:spcBef>
                <a:spcAft>
                  <a:spcPts val="0"/>
                </a:spcAft>
              </a:pPr>
              <a:r>
                <a:rPr lang="en-US" sz="1100" dirty="0">
                  <a:solidFill>
                    <a:schemeClr val="bg1"/>
                  </a:solidFill>
                  <a:latin typeface="Century Gothic" charset="0"/>
                  <a:ea typeface="Century Gothic" charset="0"/>
                  <a:cs typeface="Century Gothic" charset="0"/>
                </a:rPr>
                <a:t>distance formula, coordinates and inequalities in the plane to detect collisions, handle keystrokes, and determine how they move and interact – with each challenge framed as a standard word-problem. The module is aligned to National &amp; State Standards for Mathematics, the CSTA standards and K12CS frameworks, and has been shown to improve students’ performance on standards algebraic tasks*.</a:t>
              </a:r>
            </a:p>
          </p:txBody>
        </p:sp>
        <p:pic>
          <p:nvPicPr>
            <p:cNvPr id="25" name="Picture 24"/>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78893" y="76200"/>
              <a:ext cx="1403031" cy="1510431"/>
            </a:xfrm>
            <a:prstGeom prst="rect">
              <a:avLst/>
            </a:prstGeom>
            <a:noFill/>
            <a:ln w="9525">
              <a:noFill/>
              <a:miter lim="800000"/>
              <a:headEnd/>
              <a:tailEnd/>
            </a:ln>
          </p:spPr>
        </p:pic>
      </p:grpSp>
      <p:grpSp>
        <p:nvGrpSpPr>
          <p:cNvPr id="30" name="Group 29"/>
          <p:cNvGrpSpPr/>
          <p:nvPr/>
        </p:nvGrpSpPr>
        <p:grpSpPr>
          <a:xfrm>
            <a:off x="4572000" y="0"/>
            <a:ext cx="4572000" cy="3429000"/>
            <a:chOff x="4572000" y="0"/>
            <a:chExt cx="4572000" cy="3627386"/>
          </a:xfrm>
        </p:grpSpPr>
        <p:sp>
          <p:nvSpPr>
            <p:cNvPr id="22" name="TextBox 21"/>
            <p:cNvSpPr txBox="1"/>
            <p:nvPr/>
          </p:nvSpPr>
          <p:spPr>
            <a:xfrm>
              <a:off x="4572000" y="0"/>
              <a:ext cx="4572000" cy="3627386"/>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100" b="1" dirty="0">
                  <a:solidFill>
                    <a:srgbClr val="000000"/>
                  </a:solidFill>
                  <a:latin typeface="Century Gothic" charset="0"/>
                  <a:ea typeface="Century Gothic" charset="0"/>
                  <a:cs typeface="Century Gothic" charset="0"/>
                </a:rPr>
                <a:t>DataScience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Which artist do you listen to most?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schools in richer areas of your town do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better than those in poorer ones? What’s</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the healthiest cuisine? Our Data Science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module teaches students to view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programs as questions we ask of data. Students form their own questions about the world around them, and learn to analyze data critically and carefully to find answers. Business, science, and history teachers can utilize this module to help students make inferences from data. Math teachers can use this module to introduce statistics in an accessible way. It also works great as a module for AP CS Principles’ unit on data!</a:t>
              </a:r>
            </a:p>
            <a:p>
              <a:pPr>
                <a:lnSpc>
                  <a:spcPct val="150000"/>
                </a:lnSpc>
                <a:spcBef>
                  <a:spcPts val="0"/>
                </a:spcBef>
                <a:spcAft>
                  <a:spcPts val="0"/>
                </a:spcAft>
              </a:pPr>
              <a:endParaRPr lang="en-US" sz="1100" dirty="0">
                <a:latin typeface="Century Gothic" charset="0"/>
                <a:ea typeface="Century Gothic" charset="0"/>
                <a:cs typeface="Century Gothic" charset="0"/>
              </a:endParaRPr>
            </a:p>
          </p:txBody>
        </p:sp>
        <p:pic>
          <p:nvPicPr>
            <p:cNvPr id="26" name="Picture 25"/>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36402" y="76200"/>
              <a:ext cx="1331398" cy="1510431"/>
            </a:xfrm>
            <a:prstGeom prst="rect">
              <a:avLst/>
            </a:prstGeom>
            <a:noFill/>
            <a:ln w="9525">
              <a:noFill/>
              <a:miter lim="800000"/>
              <a:headEnd/>
              <a:tailEnd/>
            </a:ln>
          </p:spPr>
        </p:pic>
      </p:grpSp>
      <p:grpSp>
        <p:nvGrpSpPr>
          <p:cNvPr id="29" name="Group 28"/>
          <p:cNvGrpSpPr/>
          <p:nvPr/>
        </p:nvGrpSpPr>
        <p:grpSpPr>
          <a:xfrm>
            <a:off x="4572000" y="3429000"/>
            <a:ext cx="4572000" cy="3429000"/>
            <a:chOff x="4572000" y="3454632"/>
            <a:chExt cx="4572000" cy="3657600"/>
          </a:xfrm>
        </p:grpSpPr>
        <p:sp>
          <p:nvSpPr>
            <p:cNvPr id="24" name="TextBox 23"/>
            <p:cNvSpPr txBox="1"/>
            <p:nvPr/>
          </p:nvSpPr>
          <p:spPr>
            <a:xfrm>
              <a:off x="4572000" y="3454632"/>
              <a:ext cx="4572000" cy="3657600"/>
            </a:xfrm>
            <a:prstGeom prst="rect">
              <a:avLst/>
            </a:prstGeom>
            <a:solidFill>
              <a:schemeClr val="tx1"/>
            </a:solidFill>
            <a:ln>
              <a:solidFill>
                <a:schemeClr val="bg1"/>
              </a:solidFill>
            </a:ln>
          </p:spPr>
          <p:txBody>
            <a:bodyPr wrap="square" rtlCol="0">
              <a:spAutoFit/>
            </a:bodyPr>
            <a:lstStyle/>
            <a:p>
              <a:pPr>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Reactive</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Bootstrap:Reactive goes deeper into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building events and data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structures on top of the foundation laid by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our intro courses and allowing students to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build far more sophisticated programs. </a:t>
              </a:r>
            </a:p>
            <a:p>
              <a:pPr>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Students learn how the event loop that drives their Bootstrap:Algebra game works, and use it to create animations using simple datatypes. They then learn about data structures, and design a structure for a sophisticated game of their own design. Bootstrap:Reactive is aligned to the CSTA standards and K12CS frameworks.</a:t>
              </a:r>
            </a:p>
            <a:p>
              <a:pPr>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59936" y="3505200"/>
              <a:ext cx="1307864" cy="1482694"/>
            </a:xfrm>
            <a:prstGeom prst="rect">
              <a:avLst/>
            </a:prstGeom>
            <a:noFill/>
            <a:ln w="9525">
              <a:noFill/>
              <a:miter lim="800000"/>
              <a:headEnd/>
              <a:tailEnd/>
            </a:ln>
          </p:spPr>
        </p:pic>
      </p:grpSp>
      <p:grpSp>
        <p:nvGrpSpPr>
          <p:cNvPr id="32" name="Group 31"/>
          <p:cNvGrpSpPr/>
          <p:nvPr/>
        </p:nvGrpSpPr>
        <p:grpSpPr>
          <a:xfrm>
            <a:off x="0" y="3429000"/>
            <a:ext cx="4572000" cy="3429000"/>
            <a:chOff x="0" y="3454632"/>
            <a:chExt cx="4572000" cy="3657600"/>
          </a:xfrm>
        </p:grpSpPr>
        <p:sp>
          <p:nvSpPr>
            <p:cNvPr id="23" name="TextBox 22"/>
            <p:cNvSpPr txBox="1"/>
            <p:nvPr/>
          </p:nvSpPr>
          <p:spPr>
            <a:xfrm>
              <a:off x="0" y="3454632"/>
              <a:ext cx="4572000" cy="3657600"/>
            </a:xfrm>
            <a:prstGeom prst="rect">
              <a:avLst/>
            </a:prstGeom>
            <a:solidFill>
              <a:schemeClr val="tx1"/>
            </a:solidFill>
            <a:ln>
              <a:solidFill>
                <a:schemeClr val="bg1"/>
              </a:solidFill>
            </a:ln>
          </p:spPr>
          <p:txBody>
            <a:bodyPr wrap="square" rtlCol="0">
              <a:spAutoFit/>
            </a:bodyPr>
            <a:lstStyle/>
            <a:p>
              <a:pPr marL="0" marR="0">
                <a:lnSpc>
                  <a:spcPct val="150000"/>
                </a:lnSpc>
                <a:spcBef>
                  <a:spcPts val="0"/>
                </a:spcBef>
                <a:spcAft>
                  <a:spcPts val="0"/>
                </a:spcAft>
              </a:pPr>
              <a:r>
                <a:rPr lang="en-US" sz="1200" b="1" dirty="0">
                  <a:solidFill>
                    <a:srgbClr val="000000"/>
                  </a:solidFill>
                  <a:latin typeface="Century Gothic" charset="0"/>
                  <a:ea typeface="Century Gothic" charset="0"/>
                  <a:cs typeface="Century Gothic" charset="0"/>
                </a:rPr>
                <a:t>Physics</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This module is developed in partnership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with the American Association of Physics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Teachers &amp; American Modeling Teachers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Association. It helps students understand</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 dynamics concepts by using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programming to build models of the </a:t>
              </a:r>
            </a:p>
            <a:p>
              <a:pPr marL="0" marR="0">
                <a:lnSpc>
                  <a:spcPct val="150000"/>
                </a:lnSpc>
                <a:spcBef>
                  <a:spcPts val="0"/>
                </a:spcBef>
                <a:spcAft>
                  <a:spcPts val="0"/>
                </a:spcAft>
              </a:pPr>
              <a:r>
                <a:rPr lang="en-US" sz="1100" dirty="0">
                  <a:solidFill>
                    <a:srgbClr val="000000"/>
                  </a:solidFill>
                  <a:latin typeface="Century Gothic" charset="0"/>
                  <a:ea typeface="Century Gothic" charset="0"/>
                  <a:cs typeface="Century Gothic" charset="0"/>
                </a:rPr>
                <a:t>physical world. The module is targeted at ninth grade, a year in which every student is expected to take science. The module is aligned to the Physics First movement, allowing teachers to present computational modeling as a basic tool to students preparing to study science more broadly.</a:t>
              </a:r>
            </a:p>
            <a:p>
              <a:pPr marL="0" marR="0">
                <a:lnSpc>
                  <a:spcPct val="150000"/>
                </a:lnSpc>
                <a:spcBef>
                  <a:spcPts val="0"/>
                </a:spcBef>
                <a:spcAft>
                  <a:spcPts val="0"/>
                </a:spcAft>
              </a:pPr>
              <a:endParaRPr lang="en-US" sz="1100" dirty="0">
                <a:solidFill>
                  <a:srgbClr val="000000"/>
                </a:solidFill>
                <a:latin typeface="Century Gothic" charset="0"/>
                <a:ea typeface="Century Gothic" charset="0"/>
                <a:cs typeface="Century Gothic" charset="0"/>
              </a:endParaRPr>
            </a:p>
          </p:txBody>
        </p:sp>
        <p:pic>
          <p:nvPicPr>
            <p:cNvPr id="28" name="Picture 27"/>
            <p:cNvPicPr/>
            <p:nvPr/>
          </p:nvPicPr>
          <p:blipFill rotWithShape="1">
            <a:blip r:embed="rId6" cstate="screen">
              <a:extLst>
                <a:ext uri="{28A0092B-C50C-407E-A947-70E740481C1C}">
                  <a14:useLocalDpi xmlns:a14="http://schemas.microsoft.com/office/drawing/2010/main"/>
                </a:ext>
              </a:extLst>
            </a:blip>
            <a:srcRect/>
            <a:stretch/>
          </p:blipFill>
          <p:spPr bwMode="auto">
            <a:xfrm>
              <a:off x="3078893" y="3505200"/>
              <a:ext cx="1403031" cy="1702912"/>
            </a:xfrm>
            <a:prstGeom prst="rect">
              <a:avLst/>
            </a:prstGeom>
            <a:ln>
              <a:noFill/>
            </a:ln>
            <a:extLst>
              <a:ext uri="{53640926-AAD7-44d8-BBD7-CCE9431645EC}">
                <a14:shadowObscured xmlns:wpc="http://schemas.microsoft.com/office/word/2010/wordprocessingCanvas" xmlns:mo="http://schemas.microsoft.com/office/mac/office/2008/main" xmlns:mc="http://schemas.openxmlformats.org/markup-compatibility/2006" xmlns:mv="urn:schemas-microsoft-com:mac:vml"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 xmlns:lc="http://schemas.openxmlformats.org/drawingml/2006/lockedCanvas"/>
              </a:ext>
            </a:extLst>
          </p:spPr>
        </p:pic>
      </p:grpSp>
    </p:spTree>
    <p:extLst>
      <p:ext uri="{BB962C8B-B14F-4D97-AF65-F5344CB8AC3E}">
        <p14:creationId xmlns:p14="http://schemas.microsoft.com/office/powerpoint/2010/main" val="9788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a:t>Connect with Us!</a:t>
            </a:r>
          </a:p>
        </p:txBody>
      </p:sp>
      <p:pic>
        <p:nvPicPr>
          <p:cNvPr id="10752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84375" y="220503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4375" y="2998788"/>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extBox 5"/>
          <p:cNvSpPr txBox="1">
            <a:spLocks noChangeArrowheads="1"/>
          </p:cNvSpPr>
          <p:nvPr/>
        </p:nvSpPr>
        <p:spPr bwMode="auto">
          <a:xfrm>
            <a:off x="2535238" y="2251075"/>
            <a:ext cx="255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 / BootstrapWorld</a:t>
            </a:r>
          </a:p>
        </p:txBody>
      </p:sp>
      <p:sp>
        <p:nvSpPr>
          <p:cNvPr id="107526" name="TextBox 9"/>
          <p:cNvSpPr txBox="1">
            <a:spLocks noChangeArrowheads="1"/>
          </p:cNvSpPr>
          <p:nvPr/>
        </p:nvSpPr>
        <p:spPr bwMode="auto">
          <a:xfrm>
            <a:off x="2568575" y="3019425"/>
            <a:ext cx="2613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@BootstrapWorld</a:t>
            </a:r>
          </a:p>
        </p:txBody>
      </p:sp>
      <p:sp>
        <p:nvSpPr>
          <p:cNvPr id="107527" name="TextBox 8"/>
          <p:cNvSpPr txBox="1">
            <a:spLocks noChangeArrowheads="1"/>
          </p:cNvSpPr>
          <p:nvPr/>
        </p:nvSpPr>
        <p:spPr bwMode="auto">
          <a:xfrm>
            <a:off x="2667000" y="3733800"/>
            <a:ext cx="2940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a:solidFill>
                  <a:schemeClr val="bg1"/>
                </a:solidFill>
                <a:latin typeface="Arial" charset="0"/>
              </a:rPr>
              <a:t>bit.ly/BootstrapHelp</a:t>
            </a:r>
          </a:p>
        </p:txBody>
      </p:sp>
      <p:sp>
        <p:nvSpPr>
          <p:cNvPr id="107528" name="TextBox 1"/>
          <p:cNvSpPr txBox="1">
            <a:spLocks noChangeArrowheads="1"/>
          </p:cNvSpPr>
          <p:nvPr/>
        </p:nvSpPr>
        <p:spPr bwMode="auto">
          <a:xfrm>
            <a:off x="838200" y="3733800"/>
            <a:ext cx="179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a:solidFill>
                  <a:srgbClr val="92D050"/>
                </a:solidFill>
                <a:latin typeface="Arial" charset="0"/>
              </a:rPr>
              <a:t>Questions:</a:t>
            </a:r>
          </a:p>
        </p:txBody>
      </p:sp>
      <p:sp>
        <p:nvSpPr>
          <p:cNvPr id="10" name="TextBox 9"/>
          <p:cNvSpPr txBox="1">
            <a:spLocks noChangeArrowheads="1"/>
          </p:cNvSpPr>
          <p:nvPr/>
        </p:nvSpPr>
        <p:spPr bwMode="auto">
          <a:xfrm>
            <a:off x="3548379" y="4663430"/>
            <a:ext cx="21996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charset="2"/>
              <a:buChar char="§"/>
              <a:defRPr sz="2800">
                <a:solidFill>
                  <a:srgbClr val="000000"/>
                </a:solidFill>
                <a:latin typeface="Helvetica" charset="0"/>
                <a:ea typeface="ＭＳ Ｐゴシック" charset="-128"/>
                <a:cs typeface="Helvetica" charset="0"/>
              </a:defRPr>
            </a:lvl1pPr>
            <a:lvl2pPr marL="742950" indent="-285750">
              <a:spcBef>
                <a:spcPct val="20000"/>
              </a:spcBef>
              <a:buClr>
                <a:schemeClr val="tx1"/>
              </a:buClr>
              <a:buSzPct val="70000"/>
              <a:buFont typeface="Wingdings" charset="2"/>
              <a:buChar char="§"/>
              <a:defRPr sz="2400">
                <a:solidFill>
                  <a:srgbClr val="000000"/>
                </a:solidFill>
                <a:latin typeface="Helvetica" charset="0"/>
                <a:ea typeface="ＭＳ Ｐゴシック" charset="-128"/>
                <a:cs typeface="Helvetica" charset="0"/>
              </a:defRPr>
            </a:lvl2pPr>
            <a:lvl3pPr marL="1143000" indent="-228600">
              <a:spcBef>
                <a:spcPct val="20000"/>
              </a:spcBef>
              <a:buClr>
                <a:schemeClr val="tx1"/>
              </a:buClr>
              <a:buSzPct val="70000"/>
              <a:buFont typeface="Wingdings" charset="2"/>
              <a:buChar char="§"/>
              <a:defRPr sz="2000">
                <a:solidFill>
                  <a:srgbClr val="000000"/>
                </a:solidFill>
                <a:latin typeface="Helvetica" charset="0"/>
                <a:ea typeface="ＭＳ Ｐゴシック" charset="-128"/>
                <a:cs typeface="Helvetica" charset="0"/>
              </a:defRPr>
            </a:lvl3pPr>
            <a:lvl4pPr marL="1600200" indent="-228600">
              <a:spcBef>
                <a:spcPct val="20000"/>
              </a:spcBef>
              <a:buClr>
                <a:schemeClr val="tx1"/>
              </a:buClr>
              <a:buSzPct val="70000"/>
              <a:buFont typeface="Wingdings" charset="2"/>
              <a:buChar char="§"/>
              <a:defRPr>
                <a:solidFill>
                  <a:srgbClr val="000000"/>
                </a:solidFill>
                <a:latin typeface="Helvetica" charset="0"/>
                <a:ea typeface="ＭＳ Ｐゴシック" charset="-128"/>
                <a:cs typeface="Helvetica" charset="0"/>
              </a:defRPr>
            </a:lvl4pPr>
            <a:lvl5pPr marL="2057400" indent="-228600">
              <a:spcBef>
                <a:spcPct val="20000"/>
              </a:spcBef>
              <a:buClr>
                <a:schemeClr val="tx1"/>
              </a:buClr>
              <a:buSzPct val="60000"/>
              <a:buFont typeface="Wingdings" charset="2"/>
              <a:buChar char="§"/>
              <a:defRPr sz="1600">
                <a:solidFill>
                  <a:srgbClr val="000000"/>
                </a:solidFill>
                <a:latin typeface="Helvetica" charset="0"/>
                <a:ea typeface="ＭＳ Ｐゴシック" charset="-128"/>
                <a:cs typeface="Helvetica" charset="0"/>
              </a:defRPr>
            </a:lvl5pPr>
            <a:lvl6pPr marL="25146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6pPr>
            <a:lvl7pPr marL="29718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7pPr>
            <a:lvl8pPr marL="34290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8pPr>
            <a:lvl9pPr marL="3886200" indent="-228600" eaLnBrk="0" fontAlgn="base" hangingPunct="0">
              <a:spcBef>
                <a:spcPct val="20000"/>
              </a:spcBef>
              <a:spcAft>
                <a:spcPct val="0"/>
              </a:spcAft>
              <a:buClr>
                <a:schemeClr val="tx1"/>
              </a:buClr>
              <a:buSzPct val="60000"/>
              <a:buFont typeface="Wingdings" charset="2"/>
              <a:buChar char="§"/>
              <a:defRPr sz="1600">
                <a:solidFill>
                  <a:srgbClr val="000000"/>
                </a:solidFill>
                <a:latin typeface="Helvetica" charset="0"/>
                <a:ea typeface="ＭＳ Ｐゴシック" charset="-128"/>
                <a:cs typeface="Helvetica" charset="0"/>
              </a:defRPr>
            </a:lvl9pPr>
          </a:lstStyle>
          <a:p>
            <a:pPr>
              <a:spcBef>
                <a:spcPct val="0"/>
              </a:spcBef>
              <a:buClrTx/>
              <a:buSzTx/>
              <a:buFontTx/>
              <a:buNone/>
            </a:pPr>
            <a:r>
              <a:rPr lang="en-US" altLang="en-US" sz="2400" b="1" i="1" dirty="0">
                <a:solidFill>
                  <a:srgbClr val="92D050"/>
                </a:solidFill>
                <a:latin typeface="Arial" charset="0"/>
              </a:rPr>
              <a:t>Grab a photo!</a:t>
            </a:r>
          </a:p>
        </p:txBody>
      </p:sp>
      <p:sp>
        <p:nvSpPr>
          <p:cNvPr id="2" name="Footer Placeholder 1"/>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extLst>
      <p:ext uri="{BB962C8B-B14F-4D97-AF65-F5344CB8AC3E}">
        <p14:creationId xmlns:p14="http://schemas.microsoft.com/office/powerpoint/2010/main" val="13446414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25542" y="322474"/>
            <a:ext cx="9469542" cy="2329608"/>
          </a:xfrm>
        </p:spPr>
      </p:pic>
      <p:sp>
        <p:nvSpPr>
          <p:cNvPr id="5" name="Rectangle 4"/>
          <p:cNvSpPr/>
          <p:nvPr/>
        </p:nvSpPr>
        <p:spPr>
          <a:xfrm>
            <a:off x="-152400" y="0"/>
            <a:ext cx="9448800" cy="6858000"/>
          </a:xfrm>
          <a:prstGeom prst="rect">
            <a:avLst/>
          </a:prstGeom>
          <a:solidFill>
            <a:schemeClr val="tx1"/>
          </a:solidFill>
          <a:scene3d>
            <a:camera prst="orthographicFront">
              <a:rot lat="0" lon="0" rev="0"/>
            </a:camera>
            <a:lightRig rig="threePt" dir="tl">
              <a:rot lat="0" lon="0" rev="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2600" y="589680"/>
            <a:ext cx="5791200" cy="5678639"/>
          </a:xfrm>
          <a:prstGeom prst="rect">
            <a:avLst/>
          </a:prstGeom>
        </p:spPr>
      </p:pic>
    </p:spTree>
    <p:extLst>
      <p:ext uri="{BB962C8B-B14F-4D97-AF65-F5344CB8AC3E}">
        <p14:creationId xmlns:p14="http://schemas.microsoft.com/office/powerpoint/2010/main" val="20383357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561" y="4724400"/>
            <a:ext cx="6172200" cy="880025"/>
          </a:xfrm>
        </p:spPr>
        <p:txBody>
          <a:bodyPr/>
          <a:lstStyle/>
          <a:p>
            <a:pPr>
              <a:defRPr/>
            </a:pPr>
            <a:r>
              <a:rPr lang="en-US" sz="4800" dirty="0"/>
              <a:t>We’d like your feedback!</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4269256"/>
            <a:ext cx="2449580" cy="24019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Bootstrap Materials</a:t>
            </a:r>
            <a:endParaRPr lang="en-US" cap="small" dirty="0"/>
          </a:p>
        </p:txBody>
      </p:sp>
      <p:sp>
        <p:nvSpPr>
          <p:cNvPr id="3" name="Vertical Text Placeholder 2"/>
          <p:cNvSpPr>
            <a:spLocks noGrp="1"/>
          </p:cNvSpPr>
          <p:nvPr>
            <p:ph idx="1"/>
          </p:nvPr>
        </p:nvSpPr>
        <p:spPr/>
        <p:txBody>
          <a:bodyPr/>
          <a:lstStyle/>
          <a:p>
            <a:pPr eaLnBrk="1" hangingPunct="1">
              <a:spcAft>
                <a:spcPts val="2400"/>
              </a:spcAft>
            </a:pPr>
            <a:r>
              <a:rPr lang="en-US" altLang="en-US" b="1" dirty="0">
                <a:ea typeface="ＭＳ Ｐゴシック" charset="-128"/>
                <a:cs typeface="Helvetica" charset="0"/>
              </a:rPr>
              <a:t>Software</a:t>
            </a:r>
            <a:r>
              <a:rPr lang="en-US" altLang="en-US" dirty="0">
                <a:ea typeface="ＭＳ Ｐゴシック" charset="-128"/>
                <a:cs typeface="Helvetica" charset="0"/>
              </a:rPr>
              <a:t>: In the cloud, or on your machine.</a:t>
            </a:r>
          </a:p>
          <a:p>
            <a:pPr eaLnBrk="1" hangingPunct="1">
              <a:spcAft>
                <a:spcPts val="2400"/>
              </a:spcAft>
            </a:pPr>
            <a:r>
              <a:rPr lang="en-US" altLang="en-US" b="1" dirty="0">
                <a:ea typeface="ＭＳ Ｐゴシック" charset="-128"/>
                <a:cs typeface="Helvetica" charset="0"/>
              </a:rPr>
              <a:t>Lesson Plans</a:t>
            </a:r>
            <a:r>
              <a:rPr lang="en-US" altLang="en-US" dirty="0">
                <a:ea typeface="ＭＳ Ｐゴシック" charset="-128"/>
                <a:cs typeface="Helvetica" charset="0"/>
              </a:rPr>
              <a:t>: Detailed[*] curricula, student handouts, integrated workbooks, and supplemental activities.</a:t>
            </a:r>
            <a:endParaRPr lang="en-US" altLang="en-US" u="sng" dirty="0">
              <a:ea typeface="ＭＳ Ｐゴシック" charset="-128"/>
              <a:cs typeface="Helvetica" charset="0"/>
            </a:endParaRPr>
          </a:p>
          <a:p>
            <a:pPr eaLnBrk="1" hangingPunct="1">
              <a:spcAft>
                <a:spcPts val="2400"/>
              </a:spcAft>
            </a:pPr>
            <a:r>
              <a:rPr lang="en-US" altLang="en-US" b="1" dirty="0">
                <a:ea typeface="ＭＳ Ｐゴシック" charset="-128"/>
                <a:cs typeface="Helvetica" charset="0"/>
              </a:rPr>
              <a:t>Language</a:t>
            </a:r>
            <a:r>
              <a:rPr lang="en-US" altLang="en-US" dirty="0">
                <a:ea typeface="ＭＳ Ｐゴシック" charset="-128"/>
                <a:cs typeface="Helvetica" charset="0"/>
              </a:rPr>
              <a:t>: Algebraic semantics, integrated tables, integrated graphing and plotting</a:t>
            </a:r>
          </a:p>
        </p:txBody>
      </p:sp>
      <p:sp>
        <p:nvSpPr>
          <p:cNvPr id="4" name="Footer Placeholder 3"/>
          <p:cNvSpPr>
            <a:spLocks noGrp="1"/>
          </p:cNvSpPr>
          <p:nvPr>
            <p:ph type="ftr" sz="quarter" idx="3"/>
          </p:nvPr>
        </p:nvSpPr>
        <p:spPr>
          <a:xfrm>
            <a:off x="152400" y="6473826"/>
            <a:ext cx="3733800" cy="247650"/>
          </a:xfrm>
        </p:spPr>
        <p:txBody>
          <a:bodyPr/>
          <a:lstStyle/>
          <a:p>
            <a:pPr>
              <a:defRPr/>
            </a:pPr>
            <a:r>
              <a:rPr lang="en-US"/>
              <a:t>www.BootstrapWorld.org     |    #BootstrapCS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Trek">
  <a:themeElements>
    <a:clrScheme name="Custom 1">
      <a:dk1>
        <a:srgbClr val="000000"/>
      </a:dk1>
      <a:lt1>
        <a:srgbClr val="FFFFFF"/>
      </a:lt1>
      <a:dk2>
        <a:srgbClr val="4E3B30"/>
      </a:dk2>
      <a:lt2>
        <a:srgbClr val="FBEEC9"/>
      </a:lt2>
      <a:accent1>
        <a:srgbClr val="9939F0"/>
      </a:accent1>
      <a:accent2>
        <a:srgbClr val="A5644E"/>
      </a:accent2>
      <a:accent3>
        <a:srgbClr val="B58B80"/>
      </a:accent3>
      <a:accent4>
        <a:srgbClr val="C3986D"/>
      </a:accent4>
      <a:accent5>
        <a:srgbClr val="A19574"/>
      </a:accent5>
      <a:accent6>
        <a:srgbClr val="C17529"/>
      </a:accent6>
      <a:hlink>
        <a:srgbClr val="AD1F1F"/>
      </a:hlink>
      <a:folHlink>
        <a:srgbClr val="FF0F0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1">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Trek.thmx</Template>
  <TotalTime>56923</TotalTime>
  <Words>4723</Words>
  <Application>Microsoft Macintosh PowerPoint</Application>
  <PresentationFormat>On-screen Show (4:3)</PresentationFormat>
  <Paragraphs>820</Paragraphs>
  <Slides>89</Slides>
  <Notes>45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89</vt:i4>
      </vt:variant>
    </vt:vector>
  </HeadingPairs>
  <TitlesOfParts>
    <vt:vector size="105" baseType="lpstr">
      <vt:lpstr>Arial Unicode MS</vt:lpstr>
      <vt:lpstr>ＭＳ Ｐゴシック</vt:lpstr>
      <vt:lpstr>Arial</vt:lpstr>
      <vt:lpstr>Calibri</vt:lpstr>
      <vt:lpstr>Century Gothic</vt:lpstr>
      <vt:lpstr>Courier</vt:lpstr>
      <vt:lpstr>Courier New</vt:lpstr>
      <vt:lpstr>Franklin Gothic Book</vt:lpstr>
      <vt:lpstr>Franklin Gothic Medium</vt:lpstr>
      <vt:lpstr>Helvetica</vt:lpstr>
      <vt:lpstr>Lato</vt:lpstr>
      <vt:lpstr>Mangal</vt:lpstr>
      <vt:lpstr>Times New Roman</vt:lpstr>
      <vt:lpstr>Wingdings</vt:lpstr>
      <vt:lpstr>Wingdings 2</vt:lpstr>
      <vt:lpstr>Trek</vt:lpstr>
      <vt:lpstr>PowerPoint Presentation</vt:lpstr>
      <vt:lpstr>PowerPoint Presentation</vt:lpstr>
      <vt:lpstr>Design Principles</vt:lpstr>
      <vt:lpstr>The Austerity Problem</vt:lpstr>
      <vt:lpstr>The Austerity Problem</vt:lpstr>
      <vt:lpstr>The Austerity Problem</vt:lpstr>
      <vt:lpstr>The Austerity Problem</vt:lpstr>
      <vt:lpstr>Goals for this Workshop</vt:lpstr>
      <vt:lpstr>Bootstrap Materials</vt:lpstr>
      <vt:lpstr>Where Does Data Science Fit?</vt:lpstr>
      <vt:lpstr>Setting up your classroom</vt:lpstr>
      <vt:lpstr>Unit 1</vt:lpstr>
      <vt:lpstr>Do Now</vt:lpstr>
      <vt:lpstr>Introducing Pyret</vt:lpstr>
      <vt:lpstr>Tables</vt:lpstr>
      <vt:lpstr>Numbers and Strings</vt:lpstr>
      <vt:lpstr>Error Messages</vt:lpstr>
      <vt:lpstr>Booleans</vt:lpstr>
      <vt:lpstr>Functions in Pyret</vt:lpstr>
      <vt:lpstr>Back of your Book: Contracts!</vt:lpstr>
      <vt:lpstr>Tables of images!</vt:lpstr>
      <vt:lpstr>Images from Tables!</vt:lpstr>
      <vt:lpstr>Looking for Relationships</vt:lpstr>
      <vt:lpstr>Row and Column Lookups</vt:lpstr>
      <vt:lpstr>Unit 2</vt:lpstr>
      <vt:lpstr>The animals dataset</vt:lpstr>
      <vt:lpstr>The animals dataset</vt:lpstr>
      <vt:lpstr>The animals dataset</vt:lpstr>
      <vt:lpstr>The order-by method</vt:lpstr>
      <vt:lpstr>Defining Values</vt:lpstr>
      <vt:lpstr>Question Types</vt:lpstr>
      <vt:lpstr>Question Types</vt:lpstr>
      <vt:lpstr>Repetition is boring</vt:lpstr>
      <vt:lpstr>Defining Functions</vt:lpstr>
      <vt:lpstr>Defining Functions</vt:lpstr>
      <vt:lpstr>The Design Recipe in Your Classroom</vt:lpstr>
      <vt:lpstr>Why not just “go nuts”?</vt:lpstr>
      <vt:lpstr>The filter method</vt:lpstr>
      <vt:lpstr>Unit 3</vt:lpstr>
      <vt:lpstr>Review</vt:lpstr>
      <vt:lpstr>The build-column method</vt:lpstr>
      <vt:lpstr>Methods, Man</vt:lpstr>
      <vt:lpstr>Let’s make some tables!</vt:lpstr>
      <vt:lpstr>Let’s make some charts!</vt:lpstr>
      <vt:lpstr>Introducing Table Plans</vt:lpstr>
      <vt:lpstr>Table Plans</vt:lpstr>
      <vt:lpstr>Let’s make some charts!</vt:lpstr>
      <vt:lpstr>Unit 4</vt:lpstr>
      <vt:lpstr>PowerPoint Presentation</vt:lpstr>
      <vt:lpstr>Project: Choose Your Dataset!</vt:lpstr>
      <vt:lpstr>Use the Design Recipe</vt:lpstr>
      <vt:lpstr>Quantity Charts in Your Dataset</vt:lpstr>
      <vt:lpstr>Unit 5</vt:lpstr>
      <vt:lpstr>What do you think?</vt:lpstr>
      <vt:lpstr>Mean</vt:lpstr>
      <vt:lpstr>Median</vt:lpstr>
      <vt:lpstr>Modes</vt:lpstr>
      <vt:lpstr>Which measure is “best”?</vt:lpstr>
      <vt:lpstr>What do you think?</vt:lpstr>
      <vt:lpstr>Variation Matters</vt:lpstr>
      <vt:lpstr>Variation Matters</vt:lpstr>
      <vt:lpstr>Fake News</vt:lpstr>
      <vt:lpstr>fixed-weeks-box</vt:lpstr>
      <vt:lpstr>Your dataset</vt:lpstr>
      <vt:lpstr>Unit 6</vt:lpstr>
      <vt:lpstr>Visualizing Frequency</vt:lpstr>
      <vt:lpstr>gender-freq-bar</vt:lpstr>
      <vt:lpstr>Bins and Spread</vt:lpstr>
      <vt:lpstr>Which Chart is Best?</vt:lpstr>
      <vt:lpstr>Unit 7</vt:lpstr>
      <vt:lpstr>Do Now</vt:lpstr>
      <vt:lpstr>Scatter plots</vt:lpstr>
      <vt:lpstr>PowerPoint Presentation</vt:lpstr>
      <vt:lpstr>PowerPoint Presentation</vt:lpstr>
      <vt:lpstr>PowerPoint Presentation</vt:lpstr>
      <vt:lpstr>Your Dataset</vt:lpstr>
      <vt:lpstr>Unit 8</vt:lpstr>
      <vt:lpstr>PowerPoint Presentation</vt:lpstr>
      <vt:lpstr>PowerPoint Presentation</vt:lpstr>
      <vt:lpstr>PowerPoint Presentation</vt:lpstr>
      <vt:lpstr>Practice Making Scatterplots</vt:lpstr>
      <vt:lpstr>PowerPoint Presentation</vt:lpstr>
      <vt:lpstr>Unit 9</vt:lpstr>
      <vt:lpstr>Threats to Validity</vt:lpstr>
      <vt:lpstr>Fake News!</vt:lpstr>
      <vt:lpstr>PowerPoint Presentation</vt:lpstr>
      <vt:lpstr>Connect with Us!</vt:lpstr>
      <vt:lpstr>PowerPoint Presentation</vt:lpstr>
      <vt:lpstr>We’d like your feedback!</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Emmanuel Schanzer</dc:creator>
  <cp:keywords/>
  <dc:description/>
  <cp:lastModifiedBy>Emmanuel Schanzer</cp:lastModifiedBy>
  <cp:revision>995</cp:revision>
  <cp:lastPrinted>2010-06-15T20:49:49Z</cp:lastPrinted>
  <dcterms:created xsi:type="dcterms:W3CDTF">2015-08-09T14:46:48Z</dcterms:created>
  <dcterms:modified xsi:type="dcterms:W3CDTF">2018-08-21T22:41:51Z</dcterms:modified>
  <cp:category/>
</cp:coreProperties>
</file>